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340" r:id="rId4"/>
    <p:sldId id="341" r:id="rId5"/>
    <p:sldId id="342" r:id="rId6"/>
    <p:sldId id="343" r:id="rId7"/>
    <p:sldId id="303" r:id="rId8"/>
    <p:sldId id="336" r:id="rId9"/>
    <p:sldId id="266" r:id="rId10"/>
    <p:sldId id="316" r:id="rId11"/>
    <p:sldId id="313" r:id="rId12"/>
    <p:sldId id="321" r:id="rId13"/>
    <p:sldId id="344" r:id="rId14"/>
    <p:sldId id="345" r:id="rId15"/>
    <p:sldId id="327" r:id="rId16"/>
    <p:sldId id="312" r:id="rId17"/>
    <p:sldId id="314" r:id="rId18"/>
    <p:sldId id="315" r:id="rId19"/>
    <p:sldId id="325" r:id="rId20"/>
    <p:sldId id="322" r:id="rId21"/>
    <p:sldId id="326" r:id="rId22"/>
    <p:sldId id="329" r:id="rId23"/>
    <p:sldId id="328" r:id="rId24"/>
    <p:sldId id="338" r:id="rId25"/>
    <p:sldId id="308" r:id="rId26"/>
    <p:sldId id="309" r:id="rId27"/>
    <p:sldId id="330" r:id="rId28"/>
    <p:sldId id="306" r:id="rId29"/>
    <p:sldId id="332" r:id="rId30"/>
    <p:sldId id="333" r:id="rId31"/>
    <p:sldId id="331" r:id="rId32"/>
    <p:sldId id="339" r:id="rId33"/>
    <p:sldId id="335" r:id="rId34"/>
    <p:sldId id="324" r:id="rId35"/>
    <p:sldId id="337" r:id="rId36"/>
    <p:sldId id="334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1" autoAdjust="0"/>
    <p:restoredTop sz="96715" autoAdjust="0"/>
  </p:normalViewPr>
  <p:slideViewPr>
    <p:cSldViewPr snapToGrid="0" snapToObjects="1">
      <p:cViewPr varScale="1">
        <p:scale>
          <a:sx n="64" d="100"/>
          <a:sy n="64" d="100"/>
        </p:scale>
        <p:origin x="81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135C37-D07B-0540-9AD0-4703D46F90DB}" type="doc">
      <dgm:prSet loTypeId="urn:microsoft.com/office/officeart/2005/8/layout/chevron1" loCatId="" qsTypeId="urn:microsoft.com/office/officeart/2005/8/quickstyle/simple4" qsCatId="simple" csTypeId="urn:microsoft.com/office/officeart/2005/8/colors/colorful4" csCatId="colorful" phldr="1"/>
      <dgm:spPr/>
    </dgm:pt>
    <dgm:pt modelId="{FD8B3C65-B92B-464A-85AE-016F75D39FAF}">
      <dgm:prSet phldrT="[Text]"/>
      <dgm:spPr/>
      <dgm:t>
        <a:bodyPr/>
        <a:lstStyle/>
        <a:p>
          <a:r>
            <a:rPr lang="en-US" dirty="0"/>
            <a:t>Fall Characterization</a:t>
          </a:r>
        </a:p>
      </dgm:t>
    </dgm:pt>
    <dgm:pt modelId="{E77F5E24-D735-BD43-B011-FBF90701CAC4}" type="parTrans" cxnId="{782AB72D-0379-2440-A4AF-967FFEA3DEDB}">
      <dgm:prSet/>
      <dgm:spPr/>
      <dgm:t>
        <a:bodyPr/>
        <a:lstStyle/>
        <a:p>
          <a:endParaRPr lang="en-US"/>
        </a:p>
      </dgm:t>
    </dgm:pt>
    <dgm:pt modelId="{CF828C50-C0DA-A245-A203-9E387AF6DD56}" type="sibTrans" cxnId="{782AB72D-0379-2440-A4AF-967FFEA3DEDB}">
      <dgm:prSet/>
      <dgm:spPr/>
      <dgm:t>
        <a:bodyPr/>
        <a:lstStyle/>
        <a:p>
          <a:endParaRPr lang="en-US"/>
        </a:p>
      </dgm:t>
    </dgm:pt>
    <dgm:pt modelId="{6EAD2454-1DA5-264B-A7F7-38F8411317EF}">
      <dgm:prSet phldrT="[Text]"/>
      <dgm:spPr/>
      <dgm:t>
        <a:bodyPr/>
        <a:lstStyle/>
        <a:p>
          <a:r>
            <a:rPr lang="en-US" dirty="0"/>
            <a:t>Softer Falling</a:t>
          </a:r>
        </a:p>
      </dgm:t>
    </dgm:pt>
    <dgm:pt modelId="{267D6573-72E3-BF4B-8808-198DE3E14C01}" type="parTrans" cxnId="{3FE882D0-84C8-5B44-88BC-DDDFDAA39BCC}">
      <dgm:prSet/>
      <dgm:spPr/>
      <dgm:t>
        <a:bodyPr/>
        <a:lstStyle/>
        <a:p>
          <a:endParaRPr lang="en-US"/>
        </a:p>
      </dgm:t>
    </dgm:pt>
    <dgm:pt modelId="{A3B0EDB9-086C-8844-8388-D4061DF778A7}" type="sibTrans" cxnId="{3FE882D0-84C8-5B44-88BC-DDDFDAA39BCC}">
      <dgm:prSet/>
      <dgm:spPr/>
      <dgm:t>
        <a:bodyPr/>
        <a:lstStyle/>
        <a:p>
          <a:endParaRPr lang="en-US"/>
        </a:p>
      </dgm:t>
    </dgm:pt>
    <dgm:pt modelId="{59513E11-0763-574C-B678-8CE46B0AACD1}">
      <dgm:prSet phldrT="[Text]"/>
      <dgm:spPr/>
      <dgm:t>
        <a:bodyPr/>
        <a:lstStyle/>
        <a:p>
          <a:r>
            <a:rPr lang="en-US" dirty="0"/>
            <a:t>Fall Prevention</a:t>
          </a:r>
        </a:p>
      </dgm:t>
    </dgm:pt>
    <dgm:pt modelId="{3ED39A9A-C1BC-054F-BE8B-B356427806D2}" type="parTrans" cxnId="{6182F095-A63D-7C4C-8F51-4C2A6B0A5591}">
      <dgm:prSet/>
      <dgm:spPr/>
      <dgm:t>
        <a:bodyPr/>
        <a:lstStyle/>
        <a:p>
          <a:endParaRPr lang="en-US"/>
        </a:p>
      </dgm:t>
    </dgm:pt>
    <dgm:pt modelId="{76301122-9700-874F-9E03-BB3FC0912E16}" type="sibTrans" cxnId="{6182F095-A63D-7C4C-8F51-4C2A6B0A5591}">
      <dgm:prSet/>
      <dgm:spPr/>
      <dgm:t>
        <a:bodyPr/>
        <a:lstStyle/>
        <a:p>
          <a:endParaRPr lang="en-US"/>
        </a:p>
      </dgm:t>
    </dgm:pt>
    <dgm:pt modelId="{4A6DE6A1-7184-A84F-BBC5-A0C9D39A5041}" type="pres">
      <dgm:prSet presAssocID="{FE135C37-D07B-0540-9AD0-4703D46F90DB}" presName="Name0" presStyleCnt="0">
        <dgm:presLayoutVars>
          <dgm:dir/>
          <dgm:animLvl val="lvl"/>
          <dgm:resizeHandles val="exact"/>
        </dgm:presLayoutVars>
      </dgm:prSet>
      <dgm:spPr/>
    </dgm:pt>
    <dgm:pt modelId="{CD6AA493-4F71-B549-B593-5BEAA8A096BC}" type="pres">
      <dgm:prSet presAssocID="{FD8B3C65-B92B-464A-85AE-016F75D39FA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C2192CE-7015-6449-9292-7DC5DF5B128C}" type="pres">
      <dgm:prSet presAssocID="{CF828C50-C0DA-A245-A203-9E387AF6DD56}" presName="parTxOnlySpace" presStyleCnt="0"/>
      <dgm:spPr/>
    </dgm:pt>
    <dgm:pt modelId="{D6A58F69-E9C8-5143-8D2F-452D7F94737B}" type="pres">
      <dgm:prSet presAssocID="{6EAD2454-1DA5-264B-A7F7-38F8411317E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CF8DF65-6C7D-D544-9DE1-21EF6AFE9FEC}" type="pres">
      <dgm:prSet presAssocID="{A3B0EDB9-086C-8844-8388-D4061DF778A7}" presName="parTxOnlySpace" presStyleCnt="0"/>
      <dgm:spPr/>
    </dgm:pt>
    <dgm:pt modelId="{B5471E54-0627-574E-AD8E-A1EEC61B4576}" type="pres">
      <dgm:prSet presAssocID="{59513E11-0763-574C-B678-8CE46B0AACD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39BFB6A-77B0-D34B-8CF5-0B2247327892}" type="presOf" srcId="{FD8B3C65-B92B-464A-85AE-016F75D39FAF}" destId="{CD6AA493-4F71-B549-B593-5BEAA8A096BC}" srcOrd="0" destOrd="0" presId="urn:microsoft.com/office/officeart/2005/8/layout/chevron1"/>
    <dgm:cxn modelId="{782AB72D-0379-2440-A4AF-967FFEA3DEDB}" srcId="{FE135C37-D07B-0540-9AD0-4703D46F90DB}" destId="{FD8B3C65-B92B-464A-85AE-016F75D39FAF}" srcOrd="0" destOrd="0" parTransId="{E77F5E24-D735-BD43-B011-FBF90701CAC4}" sibTransId="{CF828C50-C0DA-A245-A203-9E387AF6DD56}"/>
    <dgm:cxn modelId="{E0ED075F-077E-A846-9405-FBA362E71992}" type="presOf" srcId="{FE135C37-D07B-0540-9AD0-4703D46F90DB}" destId="{4A6DE6A1-7184-A84F-BBC5-A0C9D39A5041}" srcOrd="0" destOrd="0" presId="urn:microsoft.com/office/officeart/2005/8/layout/chevron1"/>
    <dgm:cxn modelId="{3FE882D0-84C8-5B44-88BC-DDDFDAA39BCC}" srcId="{FE135C37-D07B-0540-9AD0-4703D46F90DB}" destId="{6EAD2454-1DA5-264B-A7F7-38F8411317EF}" srcOrd="1" destOrd="0" parTransId="{267D6573-72E3-BF4B-8808-198DE3E14C01}" sibTransId="{A3B0EDB9-086C-8844-8388-D4061DF778A7}"/>
    <dgm:cxn modelId="{6182F095-A63D-7C4C-8F51-4C2A6B0A5591}" srcId="{FE135C37-D07B-0540-9AD0-4703D46F90DB}" destId="{59513E11-0763-574C-B678-8CE46B0AACD1}" srcOrd="2" destOrd="0" parTransId="{3ED39A9A-C1BC-054F-BE8B-B356427806D2}" sibTransId="{76301122-9700-874F-9E03-BB3FC0912E16}"/>
    <dgm:cxn modelId="{A8F10904-238F-C047-99A9-3870C49A70B9}" type="presOf" srcId="{6EAD2454-1DA5-264B-A7F7-38F8411317EF}" destId="{D6A58F69-E9C8-5143-8D2F-452D7F94737B}" srcOrd="0" destOrd="0" presId="urn:microsoft.com/office/officeart/2005/8/layout/chevron1"/>
    <dgm:cxn modelId="{AEF2B91D-8B45-2640-91A7-B034C181EB81}" type="presOf" srcId="{59513E11-0763-574C-B678-8CE46B0AACD1}" destId="{B5471E54-0627-574E-AD8E-A1EEC61B4576}" srcOrd="0" destOrd="0" presId="urn:microsoft.com/office/officeart/2005/8/layout/chevron1"/>
    <dgm:cxn modelId="{630C4730-6E92-0341-909E-FA9B0CED2BA4}" type="presParOf" srcId="{4A6DE6A1-7184-A84F-BBC5-A0C9D39A5041}" destId="{CD6AA493-4F71-B549-B593-5BEAA8A096BC}" srcOrd="0" destOrd="0" presId="urn:microsoft.com/office/officeart/2005/8/layout/chevron1"/>
    <dgm:cxn modelId="{DFA3DE34-6599-5A45-B1A3-70263B28D9C8}" type="presParOf" srcId="{4A6DE6A1-7184-A84F-BBC5-A0C9D39A5041}" destId="{1C2192CE-7015-6449-9292-7DC5DF5B128C}" srcOrd="1" destOrd="0" presId="urn:microsoft.com/office/officeart/2005/8/layout/chevron1"/>
    <dgm:cxn modelId="{B0D4FD3B-1088-5D44-97C2-98BA1EF40F1E}" type="presParOf" srcId="{4A6DE6A1-7184-A84F-BBC5-A0C9D39A5041}" destId="{D6A58F69-E9C8-5143-8D2F-452D7F94737B}" srcOrd="2" destOrd="0" presId="urn:microsoft.com/office/officeart/2005/8/layout/chevron1"/>
    <dgm:cxn modelId="{4A8CD422-7C27-634F-A3DB-4CF46DFD5CF5}" type="presParOf" srcId="{4A6DE6A1-7184-A84F-BBC5-A0C9D39A5041}" destId="{7CF8DF65-6C7D-D544-9DE1-21EF6AFE9FEC}" srcOrd="3" destOrd="0" presId="urn:microsoft.com/office/officeart/2005/8/layout/chevron1"/>
    <dgm:cxn modelId="{47C8405E-22EF-6E47-AE2D-E099E80E90A8}" type="presParOf" srcId="{4A6DE6A1-7184-A84F-BBC5-A0C9D39A5041}" destId="{B5471E54-0627-574E-AD8E-A1EEC61B457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AA493-4F71-B549-B593-5BEAA8A096BC}">
      <dsp:nvSpPr>
        <dsp:cNvPr id="0" name=""/>
        <dsp:cNvSpPr/>
      </dsp:nvSpPr>
      <dsp:spPr>
        <a:xfrm>
          <a:off x="2034" y="1021929"/>
          <a:ext cx="2478248" cy="99129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Fall Characterization</a:t>
          </a:r>
        </a:p>
      </dsp:txBody>
      <dsp:txXfrm>
        <a:off x="497684" y="1021929"/>
        <a:ext cx="1486949" cy="991299"/>
      </dsp:txXfrm>
    </dsp:sp>
    <dsp:sp modelId="{D6A58F69-E9C8-5143-8D2F-452D7F94737B}">
      <dsp:nvSpPr>
        <dsp:cNvPr id="0" name=""/>
        <dsp:cNvSpPr/>
      </dsp:nvSpPr>
      <dsp:spPr>
        <a:xfrm>
          <a:off x="2232457" y="1021929"/>
          <a:ext cx="2478248" cy="991299"/>
        </a:xfrm>
        <a:prstGeom prst="chevron">
          <a:avLst/>
        </a:prstGeom>
        <a:solidFill>
          <a:schemeClr val="accent4">
            <a:hueOff val="2566296"/>
            <a:satOff val="10454"/>
            <a:lumOff val="15784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Softer Falling</a:t>
          </a:r>
        </a:p>
      </dsp:txBody>
      <dsp:txXfrm>
        <a:off x="2728107" y="1021929"/>
        <a:ext cx="1486949" cy="991299"/>
      </dsp:txXfrm>
    </dsp:sp>
    <dsp:sp modelId="{B5471E54-0627-574E-AD8E-A1EEC61B4576}">
      <dsp:nvSpPr>
        <dsp:cNvPr id="0" name=""/>
        <dsp:cNvSpPr/>
      </dsp:nvSpPr>
      <dsp:spPr>
        <a:xfrm>
          <a:off x="4462880" y="1021929"/>
          <a:ext cx="2478248" cy="991299"/>
        </a:xfrm>
        <a:prstGeom prst="chevron">
          <a:avLst/>
        </a:prstGeom>
        <a:solidFill>
          <a:schemeClr val="accent4">
            <a:hueOff val="5132591"/>
            <a:satOff val="20908"/>
            <a:lumOff val="31569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Fall Prevention</a:t>
          </a:r>
        </a:p>
      </dsp:txBody>
      <dsp:txXfrm>
        <a:off x="4958530" y="1021929"/>
        <a:ext cx="1486949" cy="991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CF953-D0E4-2E4D-8CFB-EFFD3DE91CB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D62DB-7DA3-3B4C-B467-293A88C6F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93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6F6F7-3F0B-C74E-B344-12D08281B368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AC502-B0F1-5A45-8BE2-944269378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2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Add data source</a:t>
            </a:r>
          </a:p>
          <a:p>
            <a:pPr marL="0" indent="0">
              <a:buFont typeface="Arial"/>
              <a:buNone/>
            </a:pPr>
            <a:r>
              <a:rPr lang="en-US" dirty="0"/>
              <a:t>Proprioception decreases</a:t>
            </a:r>
            <a:r>
              <a:rPr lang="en-US" baseline="0" dirty="0"/>
              <a:t> and the muscles weaken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AC502-B0F1-5A45-8BE2-944269378B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96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BA62-483C-47A8-8402-3656DB91E0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1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FBF25A4-BD12-0047-B6DB-A906AE572D54}" type="datetime1">
              <a:rPr lang="en-US" smtClean="0"/>
              <a:t>3/8/2017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BA39-7DB7-1240-A370-AE22C03A9EBD}" type="datetime1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90F0D64-8460-3E40-8D8B-4D4523E37D2B}" type="datetime1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36CBB-F8B1-C747-BA91-D2FA8C9E9E17}" type="datetime1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ED5E0-822B-4A44-9D2D-4403F467C6EB}" type="datetime1">
              <a:rPr lang="en-US" smtClean="0"/>
              <a:t>3/8/2017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60ED00C-EAD3-6144-94D7-0CE57A85B06D}" type="datetime1">
              <a:rPr lang="en-US" smtClean="0"/>
              <a:t>3/8/2017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908F0D-B4FC-3243-8025-119C801DB7F4}" type="datetime1">
              <a:rPr lang="en-US" smtClean="0"/>
              <a:t>3/8/2017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CAED-E546-0243-A857-3562FAF6AE70}" type="datetime1">
              <a:rPr lang="en-US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1467-73A8-3847-837F-E359517C6B3D}" type="datetime1">
              <a:rPr lang="en-US" smtClean="0"/>
              <a:t>3/8/2017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2DF4-4931-FF47-A4F7-4CFC906BAF22}" type="datetime1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9929516-386F-9243-9EED-053A3FBD496C}" type="datetime1">
              <a:rPr lang="en-US" smtClean="0"/>
              <a:t>3/8/2017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5F517EB-8E44-224E-BF0D-C061C324E64A}" type="datetime1">
              <a:rPr lang="en-US" smtClean="0"/>
              <a:t>3/8/2017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D95201D-AD8C-424C-BCA0-2C89953813C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microsoft.com/office/2007/relationships/hdphoto" Target="../media/hdphoto3.wdp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53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microsoft.com/office/2007/relationships/hdphoto" Target="../media/hdphoto6.wdp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17s-wsn-proj.github.io/Website/index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dpi.com/1424-8220/12/2/2255/htm" TargetMode="External"/><Relationship Id="rId7" Type="http://schemas.openxmlformats.org/officeDocument/2006/relationships/hyperlink" Target="https://www.degruyter.com/downloadpdf/j/cdbme.2016.2.issue-1/cdbme-2016-0155/cdbme-2016-0155.pdf" TargetMode="External"/><Relationship Id="rId2" Type="http://schemas.openxmlformats.org/officeDocument/2006/relationships/hyperlink" Target="http://www.mdpi.com/1424-8220/16/12/2011/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iljoo\Downloads\sensors-14-00443.pdf" TargetMode="External"/><Relationship Id="rId5" Type="http://schemas.openxmlformats.org/officeDocument/2006/relationships/hyperlink" Target="http://www.scielo.br/pdf/rbeb/v30n3/03.pdf" TargetMode="External"/><Relationship Id="rId4" Type="http://schemas.openxmlformats.org/officeDocument/2006/relationships/hyperlink" Target="http://www.intechopen.com/books/biosensors/symbolic-modelling-of-dynamic-human-motion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2.png"/><Relationship Id="rId7" Type="http://schemas.openxmlformats.org/officeDocument/2006/relationships/image" Target="../media/image18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64.png"/><Relationship Id="rId10" Type="http://schemas.openxmlformats.org/officeDocument/2006/relationships/image" Target="../media/image67.jpe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7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7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6.jpe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0719" y="5034114"/>
            <a:ext cx="6477000" cy="901963"/>
          </a:xfrm>
        </p:spPr>
        <p:txBody>
          <a:bodyPr>
            <a:normAutofit fontScale="90000"/>
          </a:bodyPr>
          <a:lstStyle/>
          <a:p>
            <a:pPr algn="r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200" dirty="0"/>
              <a:t>Mengwen He &lt;mengwenh@andrew.cmu.edu&gt;</a:t>
            </a:r>
            <a:br>
              <a:rPr lang="en-US" sz="2200" dirty="0"/>
            </a:br>
            <a:r>
              <a:rPr lang="en-US" sz="2200" dirty="0"/>
              <a:t>Emily </a:t>
            </a:r>
            <a:r>
              <a:rPr lang="en-US" sz="2200" dirty="0" err="1"/>
              <a:t>ruppel</a:t>
            </a:r>
            <a:r>
              <a:rPr lang="en-US" sz="2200" dirty="0"/>
              <a:t> &lt;eruppel@andrew.cmu.edu&gt;</a:t>
            </a:r>
            <a:br>
              <a:rPr lang="en-US" sz="2200" dirty="0"/>
            </a:br>
            <a:r>
              <a:rPr lang="en-US" sz="2200" dirty="0"/>
              <a:t>Iljoo Baek &lt;ibaek@andrew.cmu.edu&gt;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967000" cy="685800"/>
          </a:xfrm>
        </p:spPr>
        <p:txBody>
          <a:bodyPr>
            <a:normAutofit/>
          </a:bodyPr>
          <a:lstStyle/>
          <a:p>
            <a:r>
              <a:rPr lang="en-US" sz="2000" dirty="0"/>
              <a:t>Wireless Sensor Network 18-748                     March</a:t>
            </a:r>
            <a:r>
              <a:rPr lang="en-US" sz="2000" i="1" dirty="0"/>
              <a:t> 8</a:t>
            </a:r>
            <a:r>
              <a:rPr lang="en-US" sz="2000" i="1" baseline="30000" dirty="0"/>
              <a:t>th</a:t>
            </a:r>
            <a:r>
              <a:rPr lang="en-US" sz="2000" i="1" dirty="0"/>
              <a:t>, 2017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797728"/>
            <a:ext cx="8204200" cy="222653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/>
              <a:t>Gait Monitoring System</a:t>
            </a:r>
          </a:p>
          <a:p>
            <a:pPr algn="ctr"/>
            <a:r>
              <a:rPr lang="en-US" sz="4800" b="1" dirty="0"/>
              <a:t>- SAFEWALK -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2921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99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9-Axis IMUs Devices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" y="2296292"/>
            <a:ext cx="8305800" cy="2524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128" y="2767517"/>
            <a:ext cx="4181211" cy="19882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28146" y="2341905"/>
            <a:ext cx="18010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Embedded IMU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" y="4820417"/>
            <a:ext cx="3959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Price: $50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Quantity: x6~4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rate: 100Hz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low-pass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Relatively low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Mount point: thigh + calf + (foot)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3057" y="4820416"/>
            <a:ext cx="3959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Price: 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Quantity: x0~2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rate: 250Hz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Kalman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Relatively high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Mount point: (foot)</a:t>
            </a:r>
          </a:p>
        </p:txBody>
      </p:sp>
    </p:spTree>
    <p:extLst>
      <p:ext uri="{BB962C8B-B14F-4D97-AF65-F5344CB8AC3E}">
        <p14:creationId xmlns:p14="http://schemas.microsoft.com/office/powerpoint/2010/main" val="66752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11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/>
              <a:t>Noise cancellation &amp; Estimation</a:t>
            </a:r>
          </a:p>
          <a:p>
            <a:pPr lvl="1"/>
            <a:r>
              <a:rPr lang="en-US" dirty="0"/>
              <a:t>Low Pass filter (a smoother)</a:t>
            </a:r>
          </a:p>
          <a:p>
            <a:pPr lvl="1"/>
            <a:r>
              <a:rPr lang="en-US" dirty="0"/>
              <a:t>Kalman Filter (a tracker to fuse </a:t>
            </a:r>
            <a:r>
              <a:rPr lang="en-US" dirty="0" err="1"/>
              <a:t>acc+gyro</a:t>
            </a:r>
            <a:r>
              <a:rPr lang="en-US" dirty="0"/>
              <a:t> with mag)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8" name="Picture 4" descr="Image result for imu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592" y="3318387"/>
            <a:ext cx="6554159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92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30" b="99187" l="2326" r="86047">
                        <a14:foregroundMark x1="32558" y1="13821" x2="32558" y2="13821"/>
                        <a14:foregroundMark x1="34884" y1="14634" x2="70930" y2="17886"/>
                        <a14:foregroundMark x1="69767" y1="17886" x2="79070" y2="52033"/>
                        <a14:foregroundMark x1="79070" y1="52033" x2="63953" y2="84553"/>
                        <a14:foregroundMark x1="63953" y1="84553" x2="79070" y2="95935"/>
                        <a14:foregroundMark x1="32558" y1="14634" x2="24419" y2="49593"/>
                        <a14:foregroundMark x1="24419" y1="49593" x2="3488" y2="81301"/>
                        <a14:foregroundMark x1="3488" y1="81301" x2="15116" y2="926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6392" y="2845821"/>
            <a:ext cx="1765984" cy="33928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IMUs Calibration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12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"/>
          </p:nvPr>
        </p:nvSpPr>
        <p:spPr>
          <a:xfrm>
            <a:off x="390441" y="1631224"/>
            <a:ext cx="8153400" cy="121459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Get IMUs’ Position &amp; Orientation in a Unified Coordinate</a:t>
            </a:r>
          </a:p>
          <a:p>
            <a:pPr lvl="1"/>
            <a:r>
              <a:rPr lang="en-US" sz="2100" dirty="0"/>
              <a:t>Visualization</a:t>
            </a:r>
          </a:p>
          <a:p>
            <a:pPr lvl="1"/>
            <a:r>
              <a:rPr lang="en-US" sz="2100" dirty="0"/>
              <a:t>Gait data association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327" y="3640158"/>
            <a:ext cx="909239" cy="2270668"/>
          </a:xfrm>
          <a:prstGeom prst="rect">
            <a:avLst/>
          </a:prstGeom>
        </p:spPr>
      </p:pic>
      <p:pic>
        <p:nvPicPr>
          <p:cNvPr id="5" name="Picture 2" descr="Image result for 3d coordin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87" y="5602631"/>
            <a:ext cx="1021479" cy="101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 flipV="1">
            <a:off x="5022020" y="3756786"/>
            <a:ext cx="309716" cy="154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27203" y="3761245"/>
            <a:ext cx="309716" cy="154245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36919" y="3915490"/>
            <a:ext cx="0" cy="3200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935758" y="3690651"/>
            <a:ext cx="201101" cy="440760"/>
          </a:xfrm>
          <a:prstGeom prst="cube">
            <a:avLst>
              <a:gd name="adj" fmla="val 77100"/>
            </a:avLst>
          </a:prstGeom>
          <a:solidFill>
            <a:srgbClr val="F2F2F2">
              <a:alpha val="18039"/>
            </a:srgbClr>
          </a:solidFill>
          <a:ln w="63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636584" y="3690651"/>
            <a:ext cx="627942" cy="56088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4682654" y="4860695"/>
            <a:ext cx="309716" cy="154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387837" y="4865154"/>
            <a:ext cx="309716" cy="154245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697553" y="5019399"/>
            <a:ext cx="0" cy="3200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Cube 38"/>
          <p:cNvSpPr/>
          <p:nvPr/>
        </p:nvSpPr>
        <p:spPr>
          <a:xfrm>
            <a:off x="4596392" y="4794560"/>
            <a:ext cx="201101" cy="440760"/>
          </a:xfrm>
          <a:prstGeom prst="cube">
            <a:avLst>
              <a:gd name="adj" fmla="val 77100"/>
            </a:avLst>
          </a:prstGeom>
          <a:solidFill>
            <a:srgbClr val="F2F2F2">
              <a:alpha val="18039"/>
            </a:srgbClr>
          </a:solidFill>
          <a:ln w="63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601546" y="4950486"/>
            <a:ext cx="627942" cy="56088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4497855" y="5756583"/>
            <a:ext cx="309716" cy="154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803314" y="5756582"/>
            <a:ext cx="309716" cy="154245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808182" y="5442611"/>
            <a:ext cx="0" cy="3200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Cube 43"/>
          <p:cNvSpPr/>
          <p:nvPr/>
        </p:nvSpPr>
        <p:spPr>
          <a:xfrm rot="16200000">
            <a:off x="4702764" y="5552390"/>
            <a:ext cx="201101" cy="440760"/>
          </a:xfrm>
          <a:prstGeom prst="cube">
            <a:avLst>
              <a:gd name="adj" fmla="val 77100"/>
            </a:avLst>
          </a:prstGeom>
          <a:solidFill>
            <a:srgbClr val="F2F2F2">
              <a:alpha val="18039"/>
            </a:srgbClr>
          </a:solidFill>
          <a:ln w="63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551505" y="5894639"/>
            <a:ext cx="309716" cy="154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856964" y="5894638"/>
            <a:ext cx="309716" cy="154245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861832" y="5580667"/>
            <a:ext cx="0" cy="3200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Cube 47"/>
          <p:cNvSpPr/>
          <p:nvPr/>
        </p:nvSpPr>
        <p:spPr>
          <a:xfrm rot="16200000">
            <a:off x="5756414" y="5690446"/>
            <a:ext cx="201101" cy="440760"/>
          </a:xfrm>
          <a:prstGeom prst="cube">
            <a:avLst>
              <a:gd name="adj" fmla="val 77100"/>
            </a:avLst>
          </a:prstGeom>
          <a:solidFill>
            <a:srgbClr val="F2F2F2">
              <a:alpha val="18039"/>
            </a:srgbClr>
          </a:solidFill>
          <a:ln w="63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681566" y="3134226"/>
            <a:ext cx="2001088" cy="627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846439" y="5756583"/>
            <a:ext cx="1836215" cy="710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63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Method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Calibration Target: Initial (T=0) Position &amp; Orientation</a:t>
            </a:r>
          </a:p>
        </p:txBody>
      </p:sp>
      <p:pic>
        <p:nvPicPr>
          <p:cNvPr id="29" name="Picture 2" descr="Image result for 3d coordin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94" y="5756661"/>
            <a:ext cx="1021479" cy="101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/>
          <p:cNvGrpSpPr/>
          <p:nvPr/>
        </p:nvGrpSpPr>
        <p:grpSpPr>
          <a:xfrm>
            <a:off x="1876445" y="2050099"/>
            <a:ext cx="1974539" cy="3392834"/>
            <a:chOff x="1876445" y="2050099"/>
            <a:chExt cx="1974539" cy="3392834"/>
          </a:xfrm>
        </p:grpSpPr>
        <p:grpSp>
          <p:nvGrpSpPr>
            <p:cNvPr id="51" name="Group 50"/>
            <p:cNvGrpSpPr/>
            <p:nvPr/>
          </p:nvGrpSpPr>
          <p:grpSpPr>
            <a:xfrm>
              <a:off x="1876445" y="2050099"/>
              <a:ext cx="1974539" cy="3392834"/>
              <a:chOff x="3008247" y="2607214"/>
              <a:chExt cx="1974539" cy="3392834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130" b="99187" l="2326" r="86047">
                            <a14:foregroundMark x1="32558" y1="13821" x2="32558" y2="13821"/>
                            <a14:foregroundMark x1="34884" y1="14634" x2="70930" y2="17886"/>
                            <a14:foregroundMark x1="69767" y1="17886" x2="79070" y2="52033"/>
                            <a14:foregroundMark x1="79070" y1="52033" x2="63953" y2="84553"/>
                            <a14:foregroundMark x1="63953" y1="84553" x2="79070" y2="95935"/>
                            <a14:foregroundMark x1="32558" y1="14634" x2="24419" y2="49593"/>
                            <a14:foregroundMark x1="24419" y1="49593" x2="3488" y2="81301"/>
                            <a14:foregroundMark x1="3488" y1="81301" x2="15116" y2="9268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16802" y="2607214"/>
                <a:ext cx="1765984" cy="3392834"/>
              </a:xfrm>
              <a:prstGeom prst="rect">
                <a:avLst/>
              </a:prstGeom>
            </p:spPr>
          </p:pic>
          <p:cxnSp>
            <p:nvCxnSpPr>
              <p:cNvPr id="30" name="Straight Connector 29"/>
              <p:cNvCxnSpPr/>
              <p:nvPr/>
            </p:nvCxnSpPr>
            <p:spPr>
              <a:xfrm flipV="1">
                <a:off x="3642430" y="3518179"/>
                <a:ext cx="309716" cy="1542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347613" y="3522638"/>
                <a:ext cx="309716" cy="15424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3657329" y="3676883"/>
                <a:ext cx="0" cy="32004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3" name="Cube 32"/>
              <p:cNvSpPr/>
              <p:nvPr/>
            </p:nvSpPr>
            <p:spPr>
              <a:xfrm>
                <a:off x="3556168" y="3452044"/>
                <a:ext cx="201101" cy="440760"/>
              </a:xfrm>
              <a:prstGeom prst="cube">
                <a:avLst>
                  <a:gd name="adj" fmla="val 77100"/>
                </a:avLst>
              </a:prstGeom>
              <a:solidFill>
                <a:srgbClr val="F2F2F2">
                  <a:alpha val="18039"/>
                </a:srgbClr>
              </a:solidFill>
              <a:ln w="63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256994" y="3452044"/>
                <a:ext cx="627942" cy="560881"/>
              </a:xfrm>
              <a:prstGeom prst="rect">
                <a:avLst/>
              </a:prstGeom>
            </p:spPr>
          </p:pic>
          <p:cxnSp>
            <p:nvCxnSpPr>
              <p:cNvPr id="35" name="Straight Connector 34"/>
              <p:cNvCxnSpPr/>
              <p:nvPr/>
            </p:nvCxnSpPr>
            <p:spPr>
              <a:xfrm flipV="1">
                <a:off x="3303064" y="4622088"/>
                <a:ext cx="309716" cy="1542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3008247" y="4626547"/>
                <a:ext cx="309716" cy="15424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3317963" y="4780792"/>
                <a:ext cx="0" cy="32004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Cube 37"/>
              <p:cNvSpPr/>
              <p:nvPr/>
            </p:nvSpPr>
            <p:spPr>
              <a:xfrm>
                <a:off x="3216802" y="4555953"/>
                <a:ext cx="201101" cy="440760"/>
              </a:xfrm>
              <a:prstGeom prst="cube">
                <a:avLst>
                  <a:gd name="adj" fmla="val 77100"/>
                </a:avLst>
              </a:prstGeom>
              <a:solidFill>
                <a:srgbClr val="F2F2F2">
                  <a:alpha val="18039"/>
                </a:srgbClr>
              </a:solidFill>
              <a:ln w="63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221956" y="4711879"/>
                <a:ext cx="627942" cy="560881"/>
              </a:xfrm>
              <a:prstGeom prst="rect">
                <a:avLst/>
              </a:prstGeom>
            </p:spPr>
          </p:pic>
          <p:cxnSp>
            <p:nvCxnSpPr>
              <p:cNvPr id="40" name="Straight Connector 39"/>
              <p:cNvCxnSpPr/>
              <p:nvPr/>
            </p:nvCxnSpPr>
            <p:spPr>
              <a:xfrm flipV="1">
                <a:off x="3118265" y="5517976"/>
                <a:ext cx="309716" cy="1542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423724" y="5517975"/>
                <a:ext cx="309716" cy="15424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3428592" y="5204004"/>
                <a:ext cx="0" cy="32004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3" name="Cube 42"/>
              <p:cNvSpPr/>
              <p:nvPr/>
            </p:nvSpPr>
            <p:spPr>
              <a:xfrm rot="16200000">
                <a:off x="3323174" y="5313783"/>
                <a:ext cx="201101" cy="440760"/>
              </a:xfrm>
              <a:prstGeom prst="cube">
                <a:avLst>
                  <a:gd name="adj" fmla="val 77100"/>
                </a:avLst>
              </a:prstGeom>
              <a:solidFill>
                <a:srgbClr val="F2F2F2">
                  <a:alpha val="18039"/>
                </a:srgbClr>
              </a:solidFill>
              <a:ln w="63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flipV="1">
                <a:off x="4171915" y="5656032"/>
                <a:ext cx="309716" cy="1542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477374" y="5656031"/>
                <a:ext cx="309716" cy="15424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4482242" y="5342060"/>
                <a:ext cx="0" cy="32004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Cube 46"/>
              <p:cNvSpPr/>
              <p:nvPr/>
            </p:nvSpPr>
            <p:spPr>
              <a:xfrm rot="16200000">
                <a:off x="4376824" y="5451839"/>
                <a:ext cx="201101" cy="440760"/>
              </a:xfrm>
              <a:prstGeom prst="cube">
                <a:avLst>
                  <a:gd name="adj" fmla="val 77100"/>
                </a:avLst>
              </a:prstGeom>
              <a:solidFill>
                <a:srgbClr val="F2F2F2">
                  <a:alpha val="18039"/>
                </a:srgbClr>
              </a:solidFill>
              <a:ln w="63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370669" y="2069405"/>
                  <a:ext cx="1119173" cy="381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669" y="2069405"/>
                  <a:ext cx="1119173" cy="3814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/>
          <p:cNvGrpSpPr/>
          <p:nvPr/>
        </p:nvGrpSpPr>
        <p:grpSpPr>
          <a:xfrm>
            <a:off x="1715737" y="5209691"/>
            <a:ext cx="2715072" cy="1193857"/>
            <a:chOff x="1715737" y="5209691"/>
            <a:chExt cx="2715072" cy="1193857"/>
          </a:xfrm>
        </p:grpSpPr>
        <p:cxnSp>
          <p:nvCxnSpPr>
            <p:cNvPr id="74" name="Straight Arrow Connector 73"/>
            <p:cNvCxnSpPr>
              <a:cxnSpLocks/>
            </p:cNvCxnSpPr>
            <p:nvPr/>
          </p:nvCxnSpPr>
          <p:spPr>
            <a:xfrm flipH="1" flipV="1">
              <a:off x="2460288" y="5215655"/>
              <a:ext cx="1703199" cy="118789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cxnSpLocks/>
            </p:cNvCxnSpPr>
            <p:nvPr/>
          </p:nvCxnSpPr>
          <p:spPr>
            <a:xfrm flipH="1" flipV="1">
              <a:off x="3538903" y="5363831"/>
              <a:ext cx="624585" cy="1039713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1715737" y="5209691"/>
                  <a:ext cx="1119173" cy="386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737" y="5209691"/>
                  <a:ext cx="1119173" cy="386068"/>
                </a:xfrm>
                <a:prstGeom prst="rect">
                  <a:avLst/>
                </a:prstGeom>
                <a:blipFill>
                  <a:blip r:embed="rId7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3311636" y="5213042"/>
                  <a:ext cx="1119173" cy="417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636" y="5213042"/>
                  <a:ext cx="1119173" cy="417358"/>
                </a:xfrm>
                <a:prstGeom prst="rect">
                  <a:avLst/>
                </a:prstGeom>
                <a:blipFill>
                  <a:blip r:embed="rId8"/>
                  <a:stretch>
                    <a:fillRect b="-72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/>
          <p:cNvGrpSpPr/>
          <p:nvPr/>
        </p:nvGrpSpPr>
        <p:grpSpPr>
          <a:xfrm>
            <a:off x="2381250" y="3591137"/>
            <a:ext cx="4257675" cy="1476163"/>
            <a:chOff x="2381250" y="3591137"/>
            <a:chExt cx="4257675" cy="1476163"/>
          </a:xfrm>
        </p:grpSpPr>
        <p:sp>
          <p:nvSpPr>
            <p:cNvPr id="86" name="Freeform: Shape 85"/>
            <p:cNvSpPr/>
            <p:nvPr/>
          </p:nvSpPr>
          <p:spPr>
            <a:xfrm>
              <a:off x="3457575" y="4509185"/>
              <a:ext cx="3181350" cy="558115"/>
            </a:xfrm>
            <a:custGeom>
              <a:avLst/>
              <a:gdLst>
                <a:gd name="connsiteX0" fmla="*/ 0 w 3181350"/>
                <a:gd name="connsiteY0" fmla="*/ 558115 h 558115"/>
                <a:gd name="connsiteX1" fmla="*/ 104775 w 3181350"/>
                <a:gd name="connsiteY1" fmla="*/ 481915 h 558115"/>
                <a:gd name="connsiteX2" fmla="*/ 133350 w 3181350"/>
                <a:gd name="connsiteY2" fmla="*/ 462865 h 558115"/>
                <a:gd name="connsiteX3" fmla="*/ 219075 w 3181350"/>
                <a:gd name="connsiteY3" fmla="*/ 396190 h 558115"/>
                <a:gd name="connsiteX4" fmla="*/ 247650 w 3181350"/>
                <a:gd name="connsiteY4" fmla="*/ 386665 h 558115"/>
                <a:gd name="connsiteX5" fmla="*/ 333375 w 3181350"/>
                <a:gd name="connsiteY5" fmla="*/ 348565 h 558115"/>
                <a:gd name="connsiteX6" fmla="*/ 447675 w 3181350"/>
                <a:gd name="connsiteY6" fmla="*/ 310465 h 558115"/>
                <a:gd name="connsiteX7" fmla="*/ 476250 w 3181350"/>
                <a:gd name="connsiteY7" fmla="*/ 300940 h 558115"/>
                <a:gd name="connsiteX8" fmla="*/ 504825 w 3181350"/>
                <a:gd name="connsiteY8" fmla="*/ 291415 h 558115"/>
                <a:gd name="connsiteX9" fmla="*/ 714375 w 3181350"/>
                <a:gd name="connsiteY9" fmla="*/ 300940 h 558115"/>
                <a:gd name="connsiteX10" fmla="*/ 742950 w 3181350"/>
                <a:gd name="connsiteY10" fmla="*/ 310465 h 558115"/>
                <a:gd name="connsiteX11" fmla="*/ 781050 w 3181350"/>
                <a:gd name="connsiteY11" fmla="*/ 319990 h 558115"/>
                <a:gd name="connsiteX12" fmla="*/ 809625 w 3181350"/>
                <a:gd name="connsiteY12" fmla="*/ 339040 h 558115"/>
                <a:gd name="connsiteX13" fmla="*/ 838200 w 3181350"/>
                <a:gd name="connsiteY13" fmla="*/ 348565 h 558115"/>
                <a:gd name="connsiteX14" fmla="*/ 895350 w 3181350"/>
                <a:gd name="connsiteY14" fmla="*/ 386665 h 558115"/>
                <a:gd name="connsiteX15" fmla="*/ 942975 w 3181350"/>
                <a:gd name="connsiteY15" fmla="*/ 424765 h 558115"/>
                <a:gd name="connsiteX16" fmla="*/ 971550 w 3181350"/>
                <a:gd name="connsiteY16" fmla="*/ 481915 h 558115"/>
                <a:gd name="connsiteX17" fmla="*/ 952500 w 3181350"/>
                <a:gd name="connsiteY17" fmla="*/ 510490 h 558115"/>
                <a:gd name="connsiteX18" fmla="*/ 895350 w 3181350"/>
                <a:gd name="connsiteY18" fmla="*/ 539065 h 558115"/>
                <a:gd name="connsiteX19" fmla="*/ 857250 w 3181350"/>
                <a:gd name="connsiteY19" fmla="*/ 529540 h 558115"/>
                <a:gd name="connsiteX20" fmla="*/ 847725 w 3181350"/>
                <a:gd name="connsiteY20" fmla="*/ 500965 h 558115"/>
                <a:gd name="connsiteX21" fmla="*/ 857250 w 3181350"/>
                <a:gd name="connsiteY21" fmla="*/ 405715 h 558115"/>
                <a:gd name="connsiteX22" fmla="*/ 866775 w 3181350"/>
                <a:gd name="connsiteY22" fmla="*/ 377140 h 558115"/>
                <a:gd name="connsiteX23" fmla="*/ 904875 w 3181350"/>
                <a:gd name="connsiteY23" fmla="*/ 348565 h 558115"/>
                <a:gd name="connsiteX24" fmla="*/ 923925 w 3181350"/>
                <a:gd name="connsiteY24" fmla="*/ 319990 h 558115"/>
                <a:gd name="connsiteX25" fmla="*/ 952500 w 3181350"/>
                <a:gd name="connsiteY25" fmla="*/ 310465 h 558115"/>
                <a:gd name="connsiteX26" fmla="*/ 981075 w 3181350"/>
                <a:gd name="connsiteY26" fmla="*/ 291415 h 558115"/>
                <a:gd name="connsiteX27" fmla="*/ 1076325 w 3181350"/>
                <a:gd name="connsiteY27" fmla="*/ 262840 h 558115"/>
                <a:gd name="connsiteX28" fmla="*/ 1181100 w 3181350"/>
                <a:gd name="connsiteY28" fmla="*/ 243790 h 558115"/>
                <a:gd name="connsiteX29" fmla="*/ 1438275 w 3181350"/>
                <a:gd name="connsiteY29" fmla="*/ 215215 h 558115"/>
                <a:gd name="connsiteX30" fmla="*/ 1485900 w 3181350"/>
                <a:gd name="connsiteY30" fmla="*/ 205690 h 558115"/>
                <a:gd name="connsiteX31" fmla="*/ 1571625 w 3181350"/>
                <a:gd name="connsiteY31" fmla="*/ 196165 h 558115"/>
                <a:gd name="connsiteX32" fmla="*/ 1628775 w 3181350"/>
                <a:gd name="connsiteY32" fmla="*/ 177115 h 558115"/>
                <a:gd name="connsiteX33" fmla="*/ 1666875 w 3181350"/>
                <a:gd name="connsiteY33" fmla="*/ 167590 h 558115"/>
                <a:gd name="connsiteX34" fmla="*/ 1752600 w 3181350"/>
                <a:gd name="connsiteY34" fmla="*/ 139015 h 558115"/>
                <a:gd name="connsiteX35" fmla="*/ 1809750 w 3181350"/>
                <a:gd name="connsiteY35" fmla="*/ 119965 h 558115"/>
                <a:gd name="connsiteX36" fmla="*/ 1838325 w 3181350"/>
                <a:gd name="connsiteY36" fmla="*/ 110440 h 558115"/>
                <a:gd name="connsiteX37" fmla="*/ 1866900 w 3181350"/>
                <a:gd name="connsiteY37" fmla="*/ 91390 h 558115"/>
                <a:gd name="connsiteX38" fmla="*/ 1924050 w 3181350"/>
                <a:gd name="connsiteY38" fmla="*/ 72340 h 558115"/>
                <a:gd name="connsiteX39" fmla="*/ 1981200 w 3181350"/>
                <a:gd name="connsiteY39" fmla="*/ 53290 h 558115"/>
                <a:gd name="connsiteX40" fmla="*/ 2009775 w 3181350"/>
                <a:gd name="connsiteY40" fmla="*/ 43765 h 558115"/>
                <a:gd name="connsiteX41" fmla="*/ 2038350 w 3181350"/>
                <a:gd name="connsiteY41" fmla="*/ 34240 h 558115"/>
                <a:gd name="connsiteX42" fmla="*/ 2152650 w 3181350"/>
                <a:gd name="connsiteY42" fmla="*/ 24715 h 558115"/>
                <a:gd name="connsiteX43" fmla="*/ 2219325 w 3181350"/>
                <a:gd name="connsiteY43" fmla="*/ 15190 h 558115"/>
                <a:gd name="connsiteX44" fmla="*/ 2295525 w 3181350"/>
                <a:gd name="connsiteY44" fmla="*/ 5665 h 558115"/>
                <a:gd name="connsiteX45" fmla="*/ 2762250 w 3181350"/>
                <a:gd name="connsiteY45" fmla="*/ 34240 h 558115"/>
                <a:gd name="connsiteX46" fmla="*/ 2828925 w 3181350"/>
                <a:gd name="connsiteY46" fmla="*/ 53290 h 558115"/>
                <a:gd name="connsiteX47" fmla="*/ 2886075 w 3181350"/>
                <a:gd name="connsiteY47" fmla="*/ 72340 h 558115"/>
                <a:gd name="connsiteX48" fmla="*/ 2943225 w 3181350"/>
                <a:gd name="connsiteY48" fmla="*/ 110440 h 558115"/>
                <a:gd name="connsiteX49" fmla="*/ 2971800 w 3181350"/>
                <a:gd name="connsiteY49" fmla="*/ 129490 h 558115"/>
                <a:gd name="connsiteX50" fmla="*/ 3000375 w 3181350"/>
                <a:gd name="connsiteY50" fmla="*/ 148540 h 558115"/>
                <a:gd name="connsiteX51" fmla="*/ 3019425 w 3181350"/>
                <a:gd name="connsiteY51" fmla="*/ 177115 h 558115"/>
                <a:gd name="connsiteX52" fmla="*/ 3048000 w 3181350"/>
                <a:gd name="connsiteY52" fmla="*/ 196165 h 558115"/>
                <a:gd name="connsiteX53" fmla="*/ 3086100 w 3181350"/>
                <a:gd name="connsiteY53" fmla="*/ 253315 h 558115"/>
                <a:gd name="connsiteX54" fmla="*/ 3143250 w 3181350"/>
                <a:gd name="connsiteY54" fmla="*/ 310465 h 558115"/>
                <a:gd name="connsiteX55" fmla="*/ 3181350 w 3181350"/>
                <a:gd name="connsiteY55" fmla="*/ 339040 h 55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181350" h="558115">
                  <a:moveTo>
                    <a:pt x="0" y="558115"/>
                  </a:moveTo>
                  <a:cubicBezTo>
                    <a:pt x="65503" y="505712"/>
                    <a:pt x="30709" y="531292"/>
                    <a:pt x="104775" y="481915"/>
                  </a:cubicBezTo>
                  <a:cubicBezTo>
                    <a:pt x="114300" y="475565"/>
                    <a:pt x="125255" y="470960"/>
                    <a:pt x="133350" y="462865"/>
                  </a:cubicBezTo>
                  <a:cubicBezTo>
                    <a:pt x="158005" y="438210"/>
                    <a:pt x="184896" y="407583"/>
                    <a:pt x="219075" y="396190"/>
                  </a:cubicBezTo>
                  <a:cubicBezTo>
                    <a:pt x="228600" y="393015"/>
                    <a:pt x="238670" y="391155"/>
                    <a:pt x="247650" y="386665"/>
                  </a:cubicBezTo>
                  <a:cubicBezTo>
                    <a:pt x="338216" y="341382"/>
                    <a:pt x="185933" y="397712"/>
                    <a:pt x="333375" y="348565"/>
                  </a:cubicBezTo>
                  <a:lnTo>
                    <a:pt x="447675" y="310465"/>
                  </a:lnTo>
                  <a:lnTo>
                    <a:pt x="476250" y="300940"/>
                  </a:lnTo>
                  <a:lnTo>
                    <a:pt x="504825" y="291415"/>
                  </a:lnTo>
                  <a:cubicBezTo>
                    <a:pt x="574675" y="294590"/>
                    <a:pt x="644676" y="295364"/>
                    <a:pt x="714375" y="300940"/>
                  </a:cubicBezTo>
                  <a:cubicBezTo>
                    <a:pt x="724383" y="301741"/>
                    <a:pt x="733296" y="307707"/>
                    <a:pt x="742950" y="310465"/>
                  </a:cubicBezTo>
                  <a:cubicBezTo>
                    <a:pt x="755537" y="314061"/>
                    <a:pt x="768350" y="316815"/>
                    <a:pt x="781050" y="319990"/>
                  </a:cubicBezTo>
                  <a:cubicBezTo>
                    <a:pt x="790575" y="326340"/>
                    <a:pt x="799386" y="333920"/>
                    <a:pt x="809625" y="339040"/>
                  </a:cubicBezTo>
                  <a:cubicBezTo>
                    <a:pt x="818605" y="343530"/>
                    <a:pt x="829423" y="343689"/>
                    <a:pt x="838200" y="348565"/>
                  </a:cubicBezTo>
                  <a:cubicBezTo>
                    <a:pt x="858214" y="359684"/>
                    <a:pt x="895350" y="386665"/>
                    <a:pt x="895350" y="386665"/>
                  </a:cubicBezTo>
                  <a:cubicBezTo>
                    <a:pt x="949945" y="468557"/>
                    <a:pt x="877250" y="372185"/>
                    <a:pt x="942975" y="424765"/>
                  </a:cubicBezTo>
                  <a:cubicBezTo>
                    <a:pt x="959761" y="438194"/>
                    <a:pt x="965275" y="463091"/>
                    <a:pt x="971550" y="481915"/>
                  </a:cubicBezTo>
                  <a:cubicBezTo>
                    <a:pt x="965200" y="491440"/>
                    <a:pt x="960595" y="502395"/>
                    <a:pt x="952500" y="510490"/>
                  </a:cubicBezTo>
                  <a:cubicBezTo>
                    <a:pt x="934036" y="528954"/>
                    <a:pt x="918591" y="531318"/>
                    <a:pt x="895350" y="539065"/>
                  </a:cubicBezTo>
                  <a:cubicBezTo>
                    <a:pt x="882650" y="535890"/>
                    <a:pt x="867472" y="537718"/>
                    <a:pt x="857250" y="529540"/>
                  </a:cubicBezTo>
                  <a:cubicBezTo>
                    <a:pt x="849410" y="523268"/>
                    <a:pt x="847725" y="511005"/>
                    <a:pt x="847725" y="500965"/>
                  </a:cubicBezTo>
                  <a:cubicBezTo>
                    <a:pt x="847725" y="469057"/>
                    <a:pt x="852398" y="437252"/>
                    <a:pt x="857250" y="405715"/>
                  </a:cubicBezTo>
                  <a:cubicBezTo>
                    <a:pt x="858777" y="395792"/>
                    <a:pt x="860347" y="384853"/>
                    <a:pt x="866775" y="377140"/>
                  </a:cubicBezTo>
                  <a:cubicBezTo>
                    <a:pt x="876938" y="364944"/>
                    <a:pt x="893650" y="359790"/>
                    <a:pt x="904875" y="348565"/>
                  </a:cubicBezTo>
                  <a:cubicBezTo>
                    <a:pt x="912970" y="340470"/>
                    <a:pt x="914986" y="327141"/>
                    <a:pt x="923925" y="319990"/>
                  </a:cubicBezTo>
                  <a:cubicBezTo>
                    <a:pt x="931765" y="313718"/>
                    <a:pt x="943520" y="314955"/>
                    <a:pt x="952500" y="310465"/>
                  </a:cubicBezTo>
                  <a:cubicBezTo>
                    <a:pt x="962739" y="305345"/>
                    <a:pt x="970614" y="296064"/>
                    <a:pt x="981075" y="291415"/>
                  </a:cubicBezTo>
                  <a:cubicBezTo>
                    <a:pt x="1004819" y="280862"/>
                    <a:pt x="1048618" y="268997"/>
                    <a:pt x="1076325" y="262840"/>
                  </a:cubicBezTo>
                  <a:cubicBezTo>
                    <a:pt x="1104027" y="256684"/>
                    <a:pt x="1154339" y="247439"/>
                    <a:pt x="1181100" y="243790"/>
                  </a:cubicBezTo>
                  <a:cubicBezTo>
                    <a:pt x="1321499" y="224645"/>
                    <a:pt x="1314573" y="226461"/>
                    <a:pt x="1438275" y="215215"/>
                  </a:cubicBezTo>
                  <a:cubicBezTo>
                    <a:pt x="1454150" y="212040"/>
                    <a:pt x="1469873" y="207980"/>
                    <a:pt x="1485900" y="205690"/>
                  </a:cubicBezTo>
                  <a:cubicBezTo>
                    <a:pt x="1514362" y="201624"/>
                    <a:pt x="1543432" y="201804"/>
                    <a:pt x="1571625" y="196165"/>
                  </a:cubicBezTo>
                  <a:cubicBezTo>
                    <a:pt x="1591316" y="192227"/>
                    <a:pt x="1609294" y="181985"/>
                    <a:pt x="1628775" y="177115"/>
                  </a:cubicBezTo>
                  <a:cubicBezTo>
                    <a:pt x="1641475" y="173940"/>
                    <a:pt x="1654336" y="171352"/>
                    <a:pt x="1666875" y="167590"/>
                  </a:cubicBezTo>
                  <a:lnTo>
                    <a:pt x="1752600" y="139015"/>
                  </a:lnTo>
                  <a:lnTo>
                    <a:pt x="1809750" y="119965"/>
                  </a:lnTo>
                  <a:cubicBezTo>
                    <a:pt x="1819275" y="116790"/>
                    <a:pt x="1829971" y="116009"/>
                    <a:pt x="1838325" y="110440"/>
                  </a:cubicBezTo>
                  <a:cubicBezTo>
                    <a:pt x="1847850" y="104090"/>
                    <a:pt x="1856439" y="96039"/>
                    <a:pt x="1866900" y="91390"/>
                  </a:cubicBezTo>
                  <a:cubicBezTo>
                    <a:pt x="1885250" y="83235"/>
                    <a:pt x="1905000" y="78690"/>
                    <a:pt x="1924050" y="72340"/>
                  </a:cubicBezTo>
                  <a:lnTo>
                    <a:pt x="1981200" y="53290"/>
                  </a:lnTo>
                  <a:lnTo>
                    <a:pt x="2009775" y="43765"/>
                  </a:lnTo>
                  <a:cubicBezTo>
                    <a:pt x="2019300" y="40590"/>
                    <a:pt x="2028344" y="35074"/>
                    <a:pt x="2038350" y="34240"/>
                  </a:cubicBezTo>
                  <a:cubicBezTo>
                    <a:pt x="2076450" y="31065"/>
                    <a:pt x="2114628" y="28717"/>
                    <a:pt x="2152650" y="24715"/>
                  </a:cubicBezTo>
                  <a:cubicBezTo>
                    <a:pt x="2174977" y="22365"/>
                    <a:pt x="2197071" y="18157"/>
                    <a:pt x="2219325" y="15190"/>
                  </a:cubicBezTo>
                  <a:lnTo>
                    <a:pt x="2295525" y="5665"/>
                  </a:lnTo>
                  <a:cubicBezTo>
                    <a:pt x="2725175" y="15657"/>
                    <a:pt x="2575546" y="-27995"/>
                    <a:pt x="2762250" y="34240"/>
                  </a:cubicBezTo>
                  <a:cubicBezTo>
                    <a:pt x="2858282" y="66251"/>
                    <a:pt x="2709324" y="17410"/>
                    <a:pt x="2828925" y="53290"/>
                  </a:cubicBezTo>
                  <a:cubicBezTo>
                    <a:pt x="2848159" y="59060"/>
                    <a:pt x="2869367" y="61201"/>
                    <a:pt x="2886075" y="72340"/>
                  </a:cubicBezTo>
                  <a:lnTo>
                    <a:pt x="2943225" y="110440"/>
                  </a:lnTo>
                  <a:lnTo>
                    <a:pt x="2971800" y="129490"/>
                  </a:lnTo>
                  <a:lnTo>
                    <a:pt x="3000375" y="148540"/>
                  </a:lnTo>
                  <a:cubicBezTo>
                    <a:pt x="3006725" y="158065"/>
                    <a:pt x="3011330" y="169020"/>
                    <a:pt x="3019425" y="177115"/>
                  </a:cubicBezTo>
                  <a:cubicBezTo>
                    <a:pt x="3027520" y="185210"/>
                    <a:pt x="3040462" y="187550"/>
                    <a:pt x="3048000" y="196165"/>
                  </a:cubicBezTo>
                  <a:cubicBezTo>
                    <a:pt x="3063077" y="213395"/>
                    <a:pt x="3069911" y="237126"/>
                    <a:pt x="3086100" y="253315"/>
                  </a:cubicBezTo>
                  <a:cubicBezTo>
                    <a:pt x="3105150" y="272365"/>
                    <a:pt x="3120834" y="295521"/>
                    <a:pt x="3143250" y="310465"/>
                  </a:cubicBezTo>
                  <a:cubicBezTo>
                    <a:pt x="3175561" y="332006"/>
                    <a:pt x="3163730" y="321420"/>
                    <a:pt x="3181350" y="339040"/>
                  </a:cubicBezTo>
                </a:path>
              </a:pathLst>
            </a:cu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/>
            <p:cNvSpPr/>
            <p:nvPr/>
          </p:nvSpPr>
          <p:spPr>
            <a:xfrm>
              <a:off x="2381250" y="3962400"/>
              <a:ext cx="3152775" cy="981075"/>
            </a:xfrm>
            <a:custGeom>
              <a:avLst/>
              <a:gdLst>
                <a:gd name="connsiteX0" fmla="*/ 0 w 3152775"/>
                <a:gd name="connsiteY0" fmla="*/ 981075 h 981075"/>
                <a:gd name="connsiteX1" fmla="*/ 38100 w 3152775"/>
                <a:gd name="connsiteY1" fmla="*/ 933450 h 981075"/>
                <a:gd name="connsiteX2" fmla="*/ 66675 w 3152775"/>
                <a:gd name="connsiteY2" fmla="*/ 923925 h 981075"/>
                <a:gd name="connsiteX3" fmla="*/ 85725 w 3152775"/>
                <a:gd name="connsiteY3" fmla="*/ 895350 h 981075"/>
                <a:gd name="connsiteX4" fmla="*/ 114300 w 3152775"/>
                <a:gd name="connsiteY4" fmla="*/ 885825 h 981075"/>
                <a:gd name="connsiteX5" fmla="*/ 200025 w 3152775"/>
                <a:gd name="connsiteY5" fmla="*/ 847725 h 981075"/>
                <a:gd name="connsiteX6" fmla="*/ 266700 w 3152775"/>
                <a:gd name="connsiteY6" fmla="*/ 828675 h 981075"/>
                <a:gd name="connsiteX7" fmla="*/ 323850 w 3152775"/>
                <a:gd name="connsiteY7" fmla="*/ 809625 h 981075"/>
                <a:gd name="connsiteX8" fmla="*/ 371475 w 3152775"/>
                <a:gd name="connsiteY8" fmla="*/ 800100 h 981075"/>
                <a:gd name="connsiteX9" fmla="*/ 447675 w 3152775"/>
                <a:gd name="connsiteY9" fmla="*/ 781050 h 981075"/>
                <a:gd name="connsiteX10" fmla="*/ 514350 w 3152775"/>
                <a:gd name="connsiteY10" fmla="*/ 771525 h 981075"/>
                <a:gd name="connsiteX11" fmla="*/ 619125 w 3152775"/>
                <a:gd name="connsiteY11" fmla="*/ 742950 h 981075"/>
                <a:gd name="connsiteX12" fmla="*/ 657225 w 3152775"/>
                <a:gd name="connsiteY12" fmla="*/ 733425 h 981075"/>
                <a:gd name="connsiteX13" fmla="*/ 685800 w 3152775"/>
                <a:gd name="connsiteY13" fmla="*/ 723900 h 981075"/>
                <a:gd name="connsiteX14" fmla="*/ 838200 w 3152775"/>
                <a:gd name="connsiteY14" fmla="*/ 704850 h 981075"/>
                <a:gd name="connsiteX15" fmla="*/ 904875 w 3152775"/>
                <a:gd name="connsiteY15" fmla="*/ 695325 h 981075"/>
                <a:gd name="connsiteX16" fmla="*/ 962025 w 3152775"/>
                <a:gd name="connsiteY16" fmla="*/ 676275 h 981075"/>
                <a:gd name="connsiteX17" fmla="*/ 990600 w 3152775"/>
                <a:gd name="connsiteY17" fmla="*/ 666750 h 981075"/>
                <a:gd name="connsiteX18" fmla="*/ 1028700 w 3152775"/>
                <a:gd name="connsiteY18" fmla="*/ 657225 h 981075"/>
                <a:gd name="connsiteX19" fmla="*/ 1057275 w 3152775"/>
                <a:gd name="connsiteY19" fmla="*/ 647700 h 981075"/>
                <a:gd name="connsiteX20" fmla="*/ 1152525 w 3152775"/>
                <a:gd name="connsiteY20" fmla="*/ 628650 h 981075"/>
                <a:gd name="connsiteX21" fmla="*/ 1200150 w 3152775"/>
                <a:gd name="connsiteY21" fmla="*/ 619125 h 981075"/>
                <a:gd name="connsiteX22" fmla="*/ 1257300 w 3152775"/>
                <a:gd name="connsiteY22" fmla="*/ 600075 h 981075"/>
                <a:gd name="connsiteX23" fmla="*/ 1295400 w 3152775"/>
                <a:gd name="connsiteY23" fmla="*/ 590550 h 981075"/>
                <a:gd name="connsiteX24" fmla="*/ 1333500 w 3152775"/>
                <a:gd name="connsiteY24" fmla="*/ 571500 h 981075"/>
                <a:gd name="connsiteX25" fmla="*/ 1390650 w 3152775"/>
                <a:gd name="connsiteY25" fmla="*/ 552450 h 981075"/>
                <a:gd name="connsiteX26" fmla="*/ 1428750 w 3152775"/>
                <a:gd name="connsiteY26" fmla="*/ 523875 h 981075"/>
                <a:gd name="connsiteX27" fmla="*/ 1457325 w 3152775"/>
                <a:gd name="connsiteY27" fmla="*/ 514350 h 981075"/>
                <a:gd name="connsiteX28" fmla="*/ 1524000 w 3152775"/>
                <a:gd name="connsiteY28" fmla="*/ 438150 h 981075"/>
                <a:gd name="connsiteX29" fmla="*/ 1581150 w 3152775"/>
                <a:gd name="connsiteY29" fmla="*/ 390525 h 981075"/>
                <a:gd name="connsiteX30" fmla="*/ 1638300 w 3152775"/>
                <a:gd name="connsiteY30" fmla="*/ 333375 h 981075"/>
                <a:gd name="connsiteX31" fmla="*/ 1657350 w 3152775"/>
                <a:gd name="connsiteY31" fmla="*/ 304800 h 981075"/>
                <a:gd name="connsiteX32" fmla="*/ 1685925 w 3152775"/>
                <a:gd name="connsiteY32" fmla="*/ 285750 h 981075"/>
                <a:gd name="connsiteX33" fmla="*/ 1704975 w 3152775"/>
                <a:gd name="connsiteY33" fmla="*/ 257175 h 981075"/>
                <a:gd name="connsiteX34" fmla="*/ 1714500 w 3152775"/>
                <a:gd name="connsiteY34" fmla="*/ 228600 h 981075"/>
                <a:gd name="connsiteX35" fmla="*/ 1752600 w 3152775"/>
                <a:gd name="connsiteY35" fmla="*/ 171450 h 981075"/>
                <a:gd name="connsiteX36" fmla="*/ 1771650 w 3152775"/>
                <a:gd name="connsiteY36" fmla="*/ 114300 h 981075"/>
                <a:gd name="connsiteX37" fmla="*/ 1762125 w 3152775"/>
                <a:gd name="connsiteY37" fmla="*/ 9525 h 981075"/>
                <a:gd name="connsiteX38" fmla="*/ 1733550 w 3152775"/>
                <a:gd name="connsiteY38" fmla="*/ 0 h 981075"/>
                <a:gd name="connsiteX39" fmla="*/ 1657350 w 3152775"/>
                <a:gd name="connsiteY39" fmla="*/ 9525 h 981075"/>
                <a:gd name="connsiteX40" fmla="*/ 1619250 w 3152775"/>
                <a:gd name="connsiteY40" fmla="*/ 28575 h 981075"/>
                <a:gd name="connsiteX41" fmla="*/ 1571625 w 3152775"/>
                <a:gd name="connsiteY41" fmla="*/ 114300 h 981075"/>
                <a:gd name="connsiteX42" fmla="*/ 1600200 w 3152775"/>
                <a:gd name="connsiteY42" fmla="*/ 314325 h 981075"/>
                <a:gd name="connsiteX43" fmla="*/ 1638300 w 3152775"/>
                <a:gd name="connsiteY43" fmla="*/ 371475 h 981075"/>
                <a:gd name="connsiteX44" fmla="*/ 1666875 w 3152775"/>
                <a:gd name="connsiteY44" fmla="*/ 381000 h 981075"/>
                <a:gd name="connsiteX45" fmla="*/ 1724025 w 3152775"/>
                <a:gd name="connsiteY45" fmla="*/ 428625 h 981075"/>
                <a:gd name="connsiteX46" fmla="*/ 1781175 w 3152775"/>
                <a:gd name="connsiteY46" fmla="*/ 447675 h 981075"/>
                <a:gd name="connsiteX47" fmla="*/ 1809750 w 3152775"/>
                <a:gd name="connsiteY47" fmla="*/ 457200 h 981075"/>
                <a:gd name="connsiteX48" fmla="*/ 1866900 w 3152775"/>
                <a:gd name="connsiteY48" fmla="*/ 466725 h 981075"/>
                <a:gd name="connsiteX49" fmla="*/ 1933575 w 3152775"/>
                <a:gd name="connsiteY49" fmla="*/ 485775 h 981075"/>
                <a:gd name="connsiteX50" fmla="*/ 2114550 w 3152775"/>
                <a:gd name="connsiteY50" fmla="*/ 495300 h 981075"/>
                <a:gd name="connsiteX51" fmla="*/ 2247900 w 3152775"/>
                <a:gd name="connsiteY51" fmla="*/ 504825 h 981075"/>
                <a:gd name="connsiteX52" fmla="*/ 2314575 w 3152775"/>
                <a:gd name="connsiteY52" fmla="*/ 523875 h 981075"/>
                <a:gd name="connsiteX53" fmla="*/ 2390775 w 3152775"/>
                <a:gd name="connsiteY53" fmla="*/ 533400 h 981075"/>
                <a:gd name="connsiteX54" fmla="*/ 2476500 w 3152775"/>
                <a:gd name="connsiteY54" fmla="*/ 561975 h 981075"/>
                <a:gd name="connsiteX55" fmla="*/ 2505075 w 3152775"/>
                <a:gd name="connsiteY55" fmla="*/ 571500 h 981075"/>
                <a:gd name="connsiteX56" fmla="*/ 2562225 w 3152775"/>
                <a:gd name="connsiteY56" fmla="*/ 609600 h 981075"/>
                <a:gd name="connsiteX57" fmla="*/ 2590800 w 3152775"/>
                <a:gd name="connsiteY57" fmla="*/ 638175 h 981075"/>
                <a:gd name="connsiteX58" fmla="*/ 2619375 w 3152775"/>
                <a:gd name="connsiteY58" fmla="*/ 647700 h 981075"/>
                <a:gd name="connsiteX59" fmla="*/ 2647950 w 3152775"/>
                <a:gd name="connsiteY59" fmla="*/ 666750 h 981075"/>
                <a:gd name="connsiteX60" fmla="*/ 2705100 w 3152775"/>
                <a:gd name="connsiteY60" fmla="*/ 685800 h 981075"/>
                <a:gd name="connsiteX61" fmla="*/ 2724150 w 3152775"/>
                <a:gd name="connsiteY61" fmla="*/ 714375 h 981075"/>
                <a:gd name="connsiteX62" fmla="*/ 2752725 w 3152775"/>
                <a:gd name="connsiteY62" fmla="*/ 723900 h 981075"/>
                <a:gd name="connsiteX63" fmla="*/ 2809875 w 3152775"/>
                <a:gd name="connsiteY63" fmla="*/ 762000 h 981075"/>
                <a:gd name="connsiteX64" fmla="*/ 2838450 w 3152775"/>
                <a:gd name="connsiteY64" fmla="*/ 781050 h 981075"/>
                <a:gd name="connsiteX65" fmla="*/ 2886075 w 3152775"/>
                <a:gd name="connsiteY65" fmla="*/ 828675 h 981075"/>
                <a:gd name="connsiteX66" fmla="*/ 2933700 w 3152775"/>
                <a:gd name="connsiteY66" fmla="*/ 876300 h 981075"/>
                <a:gd name="connsiteX67" fmla="*/ 2952750 w 3152775"/>
                <a:gd name="connsiteY67" fmla="*/ 904875 h 981075"/>
                <a:gd name="connsiteX68" fmla="*/ 3009900 w 3152775"/>
                <a:gd name="connsiteY68" fmla="*/ 923925 h 981075"/>
                <a:gd name="connsiteX69" fmla="*/ 3067050 w 3152775"/>
                <a:gd name="connsiteY69" fmla="*/ 942975 h 981075"/>
                <a:gd name="connsiteX70" fmla="*/ 3124200 w 3152775"/>
                <a:gd name="connsiteY70" fmla="*/ 962025 h 981075"/>
                <a:gd name="connsiteX71" fmla="*/ 3152775 w 3152775"/>
                <a:gd name="connsiteY71" fmla="*/ 971550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152775" h="981075">
                  <a:moveTo>
                    <a:pt x="0" y="981075"/>
                  </a:moveTo>
                  <a:cubicBezTo>
                    <a:pt x="12700" y="965200"/>
                    <a:pt x="22664" y="946681"/>
                    <a:pt x="38100" y="933450"/>
                  </a:cubicBezTo>
                  <a:cubicBezTo>
                    <a:pt x="45723" y="926916"/>
                    <a:pt x="58835" y="930197"/>
                    <a:pt x="66675" y="923925"/>
                  </a:cubicBezTo>
                  <a:cubicBezTo>
                    <a:pt x="75614" y="916774"/>
                    <a:pt x="76786" y="902501"/>
                    <a:pt x="85725" y="895350"/>
                  </a:cubicBezTo>
                  <a:cubicBezTo>
                    <a:pt x="93565" y="889078"/>
                    <a:pt x="105320" y="890315"/>
                    <a:pt x="114300" y="885825"/>
                  </a:cubicBezTo>
                  <a:cubicBezTo>
                    <a:pt x="204866" y="840542"/>
                    <a:pt x="52583" y="896872"/>
                    <a:pt x="200025" y="847725"/>
                  </a:cubicBezTo>
                  <a:cubicBezTo>
                    <a:pt x="296057" y="815714"/>
                    <a:pt x="147099" y="864555"/>
                    <a:pt x="266700" y="828675"/>
                  </a:cubicBezTo>
                  <a:cubicBezTo>
                    <a:pt x="285934" y="822905"/>
                    <a:pt x="304159" y="813563"/>
                    <a:pt x="323850" y="809625"/>
                  </a:cubicBezTo>
                  <a:cubicBezTo>
                    <a:pt x="339725" y="806450"/>
                    <a:pt x="355700" y="803740"/>
                    <a:pt x="371475" y="800100"/>
                  </a:cubicBezTo>
                  <a:cubicBezTo>
                    <a:pt x="396986" y="794213"/>
                    <a:pt x="421756" y="784753"/>
                    <a:pt x="447675" y="781050"/>
                  </a:cubicBezTo>
                  <a:cubicBezTo>
                    <a:pt x="469900" y="777875"/>
                    <a:pt x="492335" y="775928"/>
                    <a:pt x="514350" y="771525"/>
                  </a:cubicBezTo>
                  <a:cubicBezTo>
                    <a:pt x="627539" y="748887"/>
                    <a:pt x="555263" y="761196"/>
                    <a:pt x="619125" y="742950"/>
                  </a:cubicBezTo>
                  <a:cubicBezTo>
                    <a:pt x="631712" y="739354"/>
                    <a:pt x="644638" y="737021"/>
                    <a:pt x="657225" y="733425"/>
                  </a:cubicBezTo>
                  <a:cubicBezTo>
                    <a:pt x="666879" y="730667"/>
                    <a:pt x="675883" y="725466"/>
                    <a:pt x="685800" y="723900"/>
                  </a:cubicBezTo>
                  <a:cubicBezTo>
                    <a:pt x="736369" y="715915"/>
                    <a:pt x="787519" y="712090"/>
                    <a:pt x="838200" y="704850"/>
                  </a:cubicBezTo>
                  <a:lnTo>
                    <a:pt x="904875" y="695325"/>
                  </a:lnTo>
                  <a:lnTo>
                    <a:pt x="962025" y="676275"/>
                  </a:lnTo>
                  <a:cubicBezTo>
                    <a:pt x="971550" y="673100"/>
                    <a:pt x="980860" y="669185"/>
                    <a:pt x="990600" y="666750"/>
                  </a:cubicBezTo>
                  <a:cubicBezTo>
                    <a:pt x="1003300" y="663575"/>
                    <a:pt x="1016113" y="660821"/>
                    <a:pt x="1028700" y="657225"/>
                  </a:cubicBezTo>
                  <a:cubicBezTo>
                    <a:pt x="1038354" y="654467"/>
                    <a:pt x="1047492" y="649958"/>
                    <a:pt x="1057275" y="647700"/>
                  </a:cubicBezTo>
                  <a:cubicBezTo>
                    <a:pt x="1088825" y="640419"/>
                    <a:pt x="1120775" y="635000"/>
                    <a:pt x="1152525" y="628650"/>
                  </a:cubicBezTo>
                  <a:cubicBezTo>
                    <a:pt x="1168400" y="625475"/>
                    <a:pt x="1184791" y="624245"/>
                    <a:pt x="1200150" y="619125"/>
                  </a:cubicBezTo>
                  <a:cubicBezTo>
                    <a:pt x="1219200" y="612775"/>
                    <a:pt x="1237819" y="604945"/>
                    <a:pt x="1257300" y="600075"/>
                  </a:cubicBezTo>
                  <a:cubicBezTo>
                    <a:pt x="1270000" y="596900"/>
                    <a:pt x="1283143" y="595147"/>
                    <a:pt x="1295400" y="590550"/>
                  </a:cubicBezTo>
                  <a:cubicBezTo>
                    <a:pt x="1308695" y="585564"/>
                    <a:pt x="1320317" y="576773"/>
                    <a:pt x="1333500" y="571500"/>
                  </a:cubicBezTo>
                  <a:cubicBezTo>
                    <a:pt x="1352144" y="564042"/>
                    <a:pt x="1390650" y="552450"/>
                    <a:pt x="1390650" y="552450"/>
                  </a:cubicBezTo>
                  <a:cubicBezTo>
                    <a:pt x="1403350" y="542925"/>
                    <a:pt x="1414967" y="531751"/>
                    <a:pt x="1428750" y="523875"/>
                  </a:cubicBezTo>
                  <a:cubicBezTo>
                    <a:pt x="1437467" y="518894"/>
                    <a:pt x="1449155" y="520186"/>
                    <a:pt x="1457325" y="514350"/>
                  </a:cubicBezTo>
                  <a:cubicBezTo>
                    <a:pt x="1491900" y="489654"/>
                    <a:pt x="1497686" y="468849"/>
                    <a:pt x="1524000" y="438150"/>
                  </a:cubicBezTo>
                  <a:cubicBezTo>
                    <a:pt x="1576118" y="377346"/>
                    <a:pt x="1528238" y="437557"/>
                    <a:pt x="1581150" y="390525"/>
                  </a:cubicBezTo>
                  <a:cubicBezTo>
                    <a:pt x="1601286" y="372627"/>
                    <a:pt x="1623356" y="355791"/>
                    <a:pt x="1638300" y="333375"/>
                  </a:cubicBezTo>
                  <a:cubicBezTo>
                    <a:pt x="1644650" y="323850"/>
                    <a:pt x="1649255" y="312895"/>
                    <a:pt x="1657350" y="304800"/>
                  </a:cubicBezTo>
                  <a:cubicBezTo>
                    <a:pt x="1665445" y="296705"/>
                    <a:pt x="1676400" y="292100"/>
                    <a:pt x="1685925" y="285750"/>
                  </a:cubicBezTo>
                  <a:cubicBezTo>
                    <a:pt x="1692275" y="276225"/>
                    <a:pt x="1699855" y="267414"/>
                    <a:pt x="1704975" y="257175"/>
                  </a:cubicBezTo>
                  <a:cubicBezTo>
                    <a:pt x="1709465" y="248195"/>
                    <a:pt x="1709624" y="237377"/>
                    <a:pt x="1714500" y="228600"/>
                  </a:cubicBezTo>
                  <a:cubicBezTo>
                    <a:pt x="1725619" y="208586"/>
                    <a:pt x="1745360" y="193170"/>
                    <a:pt x="1752600" y="171450"/>
                  </a:cubicBezTo>
                  <a:lnTo>
                    <a:pt x="1771650" y="114300"/>
                  </a:lnTo>
                  <a:cubicBezTo>
                    <a:pt x="1768475" y="79375"/>
                    <a:pt x="1773215" y="42794"/>
                    <a:pt x="1762125" y="9525"/>
                  </a:cubicBezTo>
                  <a:cubicBezTo>
                    <a:pt x="1758950" y="0"/>
                    <a:pt x="1743590" y="0"/>
                    <a:pt x="1733550" y="0"/>
                  </a:cubicBezTo>
                  <a:cubicBezTo>
                    <a:pt x="1707952" y="0"/>
                    <a:pt x="1682750" y="6350"/>
                    <a:pt x="1657350" y="9525"/>
                  </a:cubicBezTo>
                  <a:cubicBezTo>
                    <a:pt x="1644650" y="15875"/>
                    <a:pt x="1629290" y="18535"/>
                    <a:pt x="1619250" y="28575"/>
                  </a:cubicBezTo>
                  <a:cubicBezTo>
                    <a:pt x="1586498" y="61327"/>
                    <a:pt x="1583603" y="78367"/>
                    <a:pt x="1571625" y="114300"/>
                  </a:cubicBezTo>
                  <a:cubicBezTo>
                    <a:pt x="1573468" y="141946"/>
                    <a:pt x="1569850" y="268800"/>
                    <a:pt x="1600200" y="314325"/>
                  </a:cubicBezTo>
                  <a:cubicBezTo>
                    <a:pt x="1612900" y="333375"/>
                    <a:pt x="1616580" y="364235"/>
                    <a:pt x="1638300" y="371475"/>
                  </a:cubicBezTo>
                  <a:lnTo>
                    <a:pt x="1666875" y="381000"/>
                  </a:lnTo>
                  <a:cubicBezTo>
                    <a:pt x="1684820" y="398945"/>
                    <a:pt x="1700155" y="418016"/>
                    <a:pt x="1724025" y="428625"/>
                  </a:cubicBezTo>
                  <a:cubicBezTo>
                    <a:pt x="1742375" y="436780"/>
                    <a:pt x="1762125" y="441325"/>
                    <a:pt x="1781175" y="447675"/>
                  </a:cubicBezTo>
                  <a:cubicBezTo>
                    <a:pt x="1790700" y="450850"/>
                    <a:pt x="1799846" y="455549"/>
                    <a:pt x="1809750" y="457200"/>
                  </a:cubicBezTo>
                  <a:cubicBezTo>
                    <a:pt x="1828800" y="460375"/>
                    <a:pt x="1848047" y="462535"/>
                    <a:pt x="1866900" y="466725"/>
                  </a:cubicBezTo>
                  <a:cubicBezTo>
                    <a:pt x="1897341" y="473490"/>
                    <a:pt x="1899494" y="482811"/>
                    <a:pt x="1933575" y="485775"/>
                  </a:cubicBezTo>
                  <a:cubicBezTo>
                    <a:pt x="1993756" y="491008"/>
                    <a:pt x="2054252" y="491646"/>
                    <a:pt x="2114550" y="495300"/>
                  </a:cubicBezTo>
                  <a:cubicBezTo>
                    <a:pt x="2159032" y="497996"/>
                    <a:pt x="2203450" y="501650"/>
                    <a:pt x="2247900" y="504825"/>
                  </a:cubicBezTo>
                  <a:cubicBezTo>
                    <a:pt x="2270548" y="512374"/>
                    <a:pt x="2290655" y="519888"/>
                    <a:pt x="2314575" y="523875"/>
                  </a:cubicBezTo>
                  <a:cubicBezTo>
                    <a:pt x="2339824" y="528083"/>
                    <a:pt x="2365375" y="530225"/>
                    <a:pt x="2390775" y="533400"/>
                  </a:cubicBezTo>
                  <a:lnTo>
                    <a:pt x="2476500" y="561975"/>
                  </a:lnTo>
                  <a:cubicBezTo>
                    <a:pt x="2486025" y="565150"/>
                    <a:pt x="2496721" y="565931"/>
                    <a:pt x="2505075" y="571500"/>
                  </a:cubicBezTo>
                  <a:cubicBezTo>
                    <a:pt x="2524125" y="584200"/>
                    <a:pt x="2546036" y="593411"/>
                    <a:pt x="2562225" y="609600"/>
                  </a:cubicBezTo>
                  <a:cubicBezTo>
                    <a:pt x="2571750" y="619125"/>
                    <a:pt x="2579592" y="630703"/>
                    <a:pt x="2590800" y="638175"/>
                  </a:cubicBezTo>
                  <a:cubicBezTo>
                    <a:pt x="2599154" y="643744"/>
                    <a:pt x="2610395" y="643210"/>
                    <a:pt x="2619375" y="647700"/>
                  </a:cubicBezTo>
                  <a:cubicBezTo>
                    <a:pt x="2629614" y="652820"/>
                    <a:pt x="2637489" y="662101"/>
                    <a:pt x="2647950" y="666750"/>
                  </a:cubicBezTo>
                  <a:cubicBezTo>
                    <a:pt x="2666300" y="674905"/>
                    <a:pt x="2705100" y="685800"/>
                    <a:pt x="2705100" y="685800"/>
                  </a:cubicBezTo>
                  <a:cubicBezTo>
                    <a:pt x="2711450" y="695325"/>
                    <a:pt x="2715211" y="707224"/>
                    <a:pt x="2724150" y="714375"/>
                  </a:cubicBezTo>
                  <a:cubicBezTo>
                    <a:pt x="2731990" y="720647"/>
                    <a:pt x="2743948" y="719024"/>
                    <a:pt x="2752725" y="723900"/>
                  </a:cubicBezTo>
                  <a:cubicBezTo>
                    <a:pt x="2772739" y="735019"/>
                    <a:pt x="2790825" y="749300"/>
                    <a:pt x="2809875" y="762000"/>
                  </a:cubicBezTo>
                  <a:lnTo>
                    <a:pt x="2838450" y="781050"/>
                  </a:lnTo>
                  <a:cubicBezTo>
                    <a:pt x="2889250" y="857250"/>
                    <a:pt x="2822575" y="765175"/>
                    <a:pt x="2886075" y="828675"/>
                  </a:cubicBezTo>
                  <a:cubicBezTo>
                    <a:pt x="2949575" y="892175"/>
                    <a:pt x="2857500" y="825500"/>
                    <a:pt x="2933700" y="876300"/>
                  </a:cubicBezTo>
                  <a:cubicBezTo>
                    <a:pt x="2940050" y="885825"/>
                    <a:pt x="2943042" y="898808"/>
                    <a:pt x="2952750" y="904875"/>
                  </a:cubicBezTo>
                  <a:cubicBezTo>
                    <a:pt x="2969778" y="915518"/>
                    <a:pt x="2990850" y="917575"/>
                    <a:pt x="3009900" y="923925"/>
                  </a:cubicBezTo>
                  <a:lnTo>
                    <a:pt x="3067050" y="942975"/>
                  </a:lnTo>
                  <a:lnTo>
                    <a:pt x="3124200" y="962025"/>
                  </a:lnTo>
                  <a:lnTo>
                    <a:pt x="3152775" y="971550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573331" y="3591137"/>
                  <a:ext cx="1119173" cy="382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dirty="0"/>
                    <a:t>(IMU)</a:t>
                  </a: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331" y="3591137"/>
                  <a:ext cx="1119173" cy="382412"/>
                </a:xfrm>
                <a:prstGeom prst="rect">
                  <a:avLst/>
                </a:prstGeom>
                <a:blipFill>
                  <a:blip r:embed="rId9"/>
                  <a:stretch>
                    <a:fillRect t="-3175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3688079" y="4392523"/>
                  <a:ext cx="1119173" cy="4137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dirty="0"/>
                    <a:t>(IMU)</a:t>
                  </a: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079" y="4392523"/>
                  <a:ext cx="1119173" cy="413703"/>
                </a:xfrm>
                <a:prstGeom prst="rect">
                  <a:avLst/>
                </a:prstGeom>
                <a:blipFill>
                  <a:blip r:embed="rId10"/>
                  <a:stretch>
                    <a:fillRect t="-4478" b="-179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/>
          <p:cNvGrpSpPr/>
          <p:nvPr/>
        </p:nvGrpSpPr>
        <p:grpSpPr>
          <a:xfrm>
            <a:off x="5376548" y="2003441"/>
            <a:ext cx="1974539" cy="3392834"/>
            <a:chOff x="5376548" y="2003441"/>
            <a:chExt cx="1974539" cy="3392834"/>
          </a:xfrm>
        </p:grpSpPr>
        <p:grpSp>
          <p:nvGrpSpPr>
            <p:cNvPr id="52" name="Group 51"/>
            <p:cNvGrpSpPr/>
            <p:nvPr/>
          </p:nvGrpSpPr>
          <p:grpSpPr>
            <a:xfrm>
              <a:off x="5376548" y="2003441"/>
              <a:ext cx="1974539" cy="3392834"/>
              <a:chOff x="3008247" y="2607214"/>
              <a:chExt cx="1974539" cy="3392834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130" b="99187" l="2326" r="86047">
                            <a14:foregroundMark x1="32558" y1="13821" x2="32558" y2="13821"/>
                            <a14:foregroundMark x1="34884" y1="14634" x2="70930" y2="17886"/>
                            <a14:foregroundMark x1="69767" y1="17886" x2="79070" y2="52033"/>
                            <a14:foregroundMark x1="79070" y1="52033" x2="63953" y2="84553"/>
                            <a14:foregroundMark x1="63953" y1="84553" x2="79070" y2="95935"/>
                            <a14:foregroundMark x1="32558" y1="14634" x2="24419" y2="49593"/>
                            <a14:foregroundMark x1="24419" y1="49593" x2="3488" y2="81301"/>
                            <a14:foregroundMark x1="3488" y1="81301" x2="15116" y2="9268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16802" y="2607214"/>
                <a:ext cx="1765984" cy="3392834"/>
              </a:xfrm>
              <a:prstGeom prst="rect">
                <a:avLst/>
              </a:prstGeom>
            </p:spPr>
          </p:pic>
          <p:cxnSp>
            <p:nvCxnSpPr>
              <p:cNvPr id="54" name="Straight Connector 53"/>
              <p:cNvCxnSpPr/>
              <p:nvPr/>
            </p:nvCxnSpPr>
            <p:spPr>
              <a:xfrm flipV="1">
                <a:off x="3642430" y="3518179"/>
                <a:ext cx="309716" cy="1542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347613" y="3522638"/>
                <a:ext cx="309716" cy="15424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3657329" y="3676883"/>
                <a:ext cx="0" cy="32004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7" name="Cube 56"/>
              <p:cNvSpPr/>
              <p:nvPr/>
            </p:nvSpPr>
            <p:spPr>
              <a:xfrm>
                <a:off x="3556168" y="3452044"/>
                <a:ext cx="201101" cy="440760"/>
              </a:xfrm>
              <a:prstGeom prst="cube">
                <a:avLst>
                  <a:gd name="adj" fmla="val 77100"/>
                </a:avLst>
              </a:prstGeom>
              <a:solidFill>
                <a:srgbClr val="F2F2F2">
                  <a:alpha val="18039"/>
                </a:srgbClr>
              </a:solidFill>
              <a:ln w="63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256994" y="3452044"/>
                <a:ext cx="627942" cy="560881"/>
              </a:xfrm>
              <a:prstGeom prst="rect">
                <a:avLst/>
              </a:prstGeom>
            </p:spPr>
          </p:pic>
          <p:cxnSp>
            <p:nvCxnSpPr>
              <p:cNvPr id="59" name="Straight Connector 58"/>
              <p:cNvCxnSpPr/>
              <p:nvPr/>
            </p:nvCxnSpPr>
            <p:spPr>
              <a:xfrm flipV="1">
                <a:off x="3303064" y="4622088"/>
                <a:ext cx="309716" cy="1542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008247" y="4626547"/>
                <a:ext cx="309716" cy="15424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3317963" y="4780792"/>
                <a:ext cx="0" cy="32004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2" name="Cube 61"/>
              <p:cNvSpPr/>
              <p:nvPr/>
            </p:nvSpPr>
            <p:spPr>
              <a:xfrm>
                <a:off x="3216802" y="4555953"/>
                <a:ext cx="201101" cy="440760"/>
              </a:xfrm>
              <a:prstGeom prst="cube">
                <a:avLst>
                  <a:gd name="adj" fmla="val 77100"/>
                </a:avLst>
              </a:prstGeom>
              <a:solidFill>
                <a:srgbClr val="F2F2F2">
                  <a:alpha val="18039"/>
                </a:srgbClr>
              </a:solidFill>
              <a:ln w="63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221956" y="4711879"/>
                <a:ext cx="627942" cy="560881"/>
              </a:xfrm>
              <a:prstGeom prst="rect">
                <a:avLst/>
              </a:prstGeom>
            </p:spPr>
          </p:pic>
          <p:cxnSp>
            <p:nvCxnSpPr>
              <p:cNvPr id="64" name="Straight Connector 63"/>
              <p:cNvCxnSpPr/>
              <p:nvPr/>
            </p:nvCxnSpPr>
            <p:spPr>
              <a:xfrm flipV="1">
                <a:off x="3118265" y="5517976"/>
                <a:ext cx="309716" cy="1542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3423724" y="5517975"/>
                <a:ext cx="309716" cy="15424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3428592" y="5204004"/>
                <a:ext cx="0" cy="32004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7" name="Cube 66"/>
              <p:cNvSpPr/>
              <p:nvPr/>
            </p:nvSpPr>
            <p:spPr>
              <a:xfrm rot="16200000">
                <a:off x="3323174" y="5313783"/>
                <a:ext cx="201101" cy="440760"/>
              </a:xfrm>
              <a:prstGeom prst="cube">
                <a:avLst>
                  <a:gd name="adj" fmla="val 77100"/>
                </a:avLst>
              </a:prstGeom>
              <a:solidFill>
                <a:srgbClr val="F2F2F2">
                  <a:alpha val="18039"/>
                </a:srgbClr>
              </a:solidFill>
              <a:ln w="63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 flipV="1">
                <a:off x="4171915" y="5656032"/>
                <a:ext cx="309716" cy="1542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4477374" y="5656031"/>
                <a:ext cx="309716" cy="15424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4482242" y="5342060"/>
                <a:ext cx="0" cy="32004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1" name="Cube 70"/>
              <p:cNvSpPr/>
              <p:nvPr/>
            </p:nvSpPr>
            <p:spPr>
              <a:xfrm rot="16200000">
                <a:off x="4376824" y="5451839"/>
                <a:ext cx="201101" cy="440760"/>
              </a:xfrm>
              <a:prstGeom prst="cube">
                <a:avLst>
                  <a:gd name="adj" fmla="val 77100"/>
                </a:avLst>
              </a:prstGeom>
              <a:solidFill>
                <a:srgbClr val="F2F2F2">
                  <a:alpha val="18039"/>
                </a:srgbClr>
              </a:solidFill>
              <a:ln w="63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5908508" y="2022018"/>
                  <a:ext cx="1119173" cy="381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8508" y="2022018"/>
                  <a:ext cx="1119173" cy="3814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/>
          <p:cNvGrpSpPr/>
          <p:nvPr/>
        </p:nvGrpSpPr>
        <p:grpSpPr>
          <a:xfrm>
            <a:off x="4163487" y="5176567"/>
            <a:ext cx="3006410" cy="1218341"/>
            <a:chOff x="4163487" y="5176567"/>
            <a:chExt cx="3006410" cy="1218341"/>
          </a:xfrm>
        </p:grpSpPr>
        <p:cxnSp>
          <p:nvCxnSpPr>
            <p:cNvPr id="91" name="Straight Arrow Connector 90"/>
            <p:cNvCxnSpPr>
              <a:cxnSpLocks/>
            </p:cNvCxnSpPr>
            <p:nvPr/>
          </p:nvCxnSpPr>
          <p:spPr>
            <a:xfrm flipV="1">
              <a:off x="4170142" y="5176567"/>
              <a:ext cx="1583813" cy="121834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cxnSpLocks/>
            </p:cNvCxnSpPr>
            <p:nvPr/>
          </p:nvCxnSpPr>
          <p:spPr>
            <a:xfrm flipV="1">
              <a:off x="4163487" y="5337449"/>
              <a:ext cx="2475438" cy="1057459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4347834" y="5190753"/>
                  <a:ext cx="1119173" cy="386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7834" y="5190753"/>
                  <a:ext cx="1119173" cy="386068"/>
                </a:xfrm>
                <a:prstGeom prst="rect">
                  <a:avLst/>
                </a:prstGeom>
                <a:blipFill>
                  <a:blip r:embed="rId12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6050724" y="5563627"/>
                  <a:ext cx="1119173" cy="417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0724" y="5563627"/>
                  <a:ext cx="1119173" cy="417358"/>
                </a:xfrm>
                <a:prstGeom prst="rect">
                  <a:avLst/>
                </a:prstGeom>
                <a:blipFill>
                  <a:blip r:embed="rId13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6526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Method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Unified Coordinate for Calibration: Fixed </a:t>
            </a:r>
            <a:r>
              <a:rPr lang="en-US" sz="2800" dirty="0"/>
              <a:t>Camera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715737" y="2003364"/>
            <a:ext cx="5635350" cy="4769566"/>
            <a:chOff x="1715737" y="2079564"/>
            <a:chExt cx="5635350" cy="4769566"/>
          </a:xfrm>
        </p:grpSpPr>
        <p:pic>
          <p:nvPicPr>
            <p:cNvPr id="5" name="Picture 2" descr="Image result for 3d coordinat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094" y="5832784"/>
              <a:ext cx="1021479" cy="101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876445" y="2126222"/>
              <a:ext cx="1974539" cy="3392834"/>
              <a:chOff x="1876445" y="2050099"/>
              <a:chExt cx="1974539" cy="339283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876445" y="2050099"/>
                <a:ext cx="1974539" cy="3392834"/>
                <a:chOff x="3008247" y="2607214"/>
                <a:chExt cx="1974539" cy="3392834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8130" b="99187" l="2326" r="86047">
                              <a14:foregroundMark x1="32558" y1="13821" x2="32558" y2="13821"/>
                              <a14:foregroundMark x1="34884" y1="14634" x2="70930" y2="17886"/>
                              <a14:foregroundMark x1="69767" y1="17886" x2="79070" y2="52033"/>
                              <a14:foregroundMark x1="79070" y1="52033" x2="63953" y2="84553"/>
                              <a14:foregroundMark x1="63953" y1="84553" x2="79070" y2="95935"/>
                              <a14:foregroundMark x1="32558" y1="14634" x2="24419" y2="49593"/>
                              <a14:foregroundMark x1="24419" y1="49593" x2="3488" y2="81301"/>
                              <a14:foregroundMark x1="3488" y1="81301" x2="15116" y2="926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6802" y="2607214"/>
                  <a:ext cx="1765984" cy="3392834"/>
                </a:xfrm>
                <a:prstGeom prst="rect">
                  <a:avLst/>
                </a:prstGeom>
              </p:spPr>
            </p:pic>
            <p:cxnSp>
              <p:nvCxnSpPr>
                <p:cNvPr id="10" name="Straight Connector 9"/>
                <p:cNvCxnSpPr/>
                <p:nvPr/>
              </p:nvCxnSpPr>
              <p:spPr>
                <a:xfrm flipV="1">
                  <a:off x="3642430" y="3518179"/>
                  <a:ext cx="309716" cy="15424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3347613" y="3522638"/>
                  <a:ext cx="309716" cy="154245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3657329" y="3676883"/>
                  <a:ext cx="0" cy="32004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be 12"/>
                <p:cNvSpPr/>
                <p:nvPr/>
              </p:nvSpPr>
              <p:spPr>
                <a:xfrm>
                  <a:off x="3556168" y="3452044"/>
                  <a:ext cx="201101" cy="440760"/>
                </a:xfrm>
                <a:prstGeom prst="cube">
                  <a:avLst>
                    <a:gd name="adj" fmla="val 77100"/>
                  </a:avLst>
                </a:prstGeom>
                <a:solidFill>
                  <a:srgbClr val="F2F2F2">
                    <a:alpha val="18039"/>
                  </a:srgbClr>
                </a:solidFill>
                <a:ln w="63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4256994" y="3452044"/>
                  <a:ext cx="627942" cy="560881"/>
                </a:xfrm>
                <a:prstGeom prst="rect">
                  <a:avLst/>
                </a:prstGeom>
              </p:spPr>
            </p:pic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3303064" y="4622088"/>
                  <a:ext cx="309716" cy="15424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3008247" y="4626547"/>
                  <a:ext cx="309716" cy="154245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3317963" y="4780792"/>
                  <a:ext cx="0" cy="32004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8" name="Cube 17"/>
                <p:cNvSpPr/>
                <p:nvPr/>
              </p:nvSpPr>
              <p:spPr>
                <a:xfrm>
                  <a:off x="3216802" y="4555953"/>
                  <a:ext cx="201101" cy="440760"/>
                </a:xfrm>
                <a:prstGeom prst="cube">
                  <a:avLst>
                    <a:gd name="adj" fmla="val 77100"/>
                  </a:avLst>
                </a:prstGeom>
                <a:solidFill>
                  <a:srgbClr val="F2F2F2">
                    <a:alpha val="18039"/>
                  </a:srgbClr>
                </a:solidFill>
                <a:ln w="63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4221956" y="4711879"/>
                  <a:ext cx="627942" cy="560881"/>
                </a:xfrm>
                <a:prstGeom prst="rect">
                  <a:avLst/>
                </a:prstGeom>
              </p:spPr>
            </p:pic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3118265" y="5517976"/>
                  <a:ext cx="309716" cy="15424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423724" y="5517975"/>
                  <a:ext cx="309716" cy="154245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3428592" y="5204004"/>
                  <a:ext cx="0" cy="32004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3" name="Cube 22"/>
                <p:cNvSpPr/>
                <p:nvPr/>
              </p:nvSpPr>
              <p:spPr>
                <a:xfrm rot="16200000">
                  <a:off x="3323174" y="5313783"/>
                  <a:ext cx="201101" cy="440760"/>
                </a:xfrm>
                <a:prstGeom prst="cube">
                  <a:avLst>
                    <a:gd name="adj" fmla="val 77100"/>
                  </a:avLst>
                </a:prstGeom>
                <a:solidFill>
                  <a:srgbClr val="F2F2F2">
                    <a:alpha val="18039"/>
                  </a:srgbClr>
                </a:solidFill>
                <a:ln w="63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4171915" y="5656032"/>
                  <a:ext cx="309716" cy="15424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477374" y="5656031"/>
                  <a:ext cx="309716" cy="154245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4482242" y="5342060"/>
                  <a:ext cx="0" cy="32004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7" name="Cube 26"/>
                <p:cNvSpPr/>
                <p:nvPr/>
              </p:nvSpPr>
              <p:spPr>
                <a:xfrm rot="16200000">
                  <a:off x="4376824" y="5451839"/>
                  <a:ext cx="201101" cy="440760"/>
                </a:xfrm>
                <a:prstGeom prst="cube">
                  <a:avLst>
                    <a:gd name="adj" fmla="val 77100"/>
                  </a:avLst>
                </a:prstGeom>
                <a:solidFill>
                  <a:srgbClr val="F2F2F2">
                    <a:alpha val="18039"/>
                  </a:srgbClr>
                </a:solidFill>
                <a:ln w="63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2370669" y="2069405"/>
                    <a:ext cx="1119173" cy="381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0669" y="2069405"/>
                    <a:ext cx="1119173" cy="3814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/>
            <p:cNvGrpSpPr/>
            <p:nvPr/>
          </p:nvGrpSpPr>
          <p:grpSpPr>
            <a:xfrm>
              <a:off x="1715737" y="5285814"/>
              <a:ext cx="2715072" cy="1193857"/>
              <a:chOff x="1715737" y="5209691"/>
              <a:chExt cx="2715072" cy="1193857"/>
            </a:xfrm>
          </p:grpSpPr>
          <p:cxnSp>
            <p:nvCxnSpPr>
              <p:cNvPr id="29" name="Straight Arrow Connector 28"/>
              <p:cNvCxnSpPr>
                <a:cxnSpLocks/>
              </p:cNvCxnSpPr>
              <p:nvPr/>
            </p:nvCxnSpPr>
            <p:spPr>
              <a:xfrm flipH="1" flipV="1">
                <a:off x="2460288" y="5215655"/>
                <a:ext cx="1703199" cy="1187893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cxnSpLocks/>
              </p:cNvCxnSpPr>
              <p:nvPr/>
            </p:nvCxnSpPr>
            <p:spPr>
              <a:xfrm flipH="1" flipV="1">
                <a:off x="3538903" y="5363831"/>
                <a:ext cx="624585" cy="1039713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715737" y="5209691"/>
                    <a:ext cx="1119173" cy="386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737" y="5209691"/>
                    <a:ext cx="1119173" cy="3860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311636" y="5213042"/>
                    <a:ext cx="1119173" cy="4173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636" y="5213042"/>
                    <a:ext cx="1119173" cy="41735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2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 32"/>
            <p:cNvGrpSpPr/>
            <p:nvPr/>
          </p:nvGrpSpPr>
          <p:grpSpPr>
            <a:xfrm>
              <a:off x="2381250" y="3667260"/>
              <a:ext cx="4257675" cy="1476163"/>
              <a:chOff x="2381250" y="3591137"/>
              <a:chExt cx="4257675" cy="1476163"/>
            </a:xfrm>
          </p:grpSpPr>
          <p:sp>
            <p:nvSpPr>
              <p:cNvPr id="34" name="Freeform: Shape 33"/>
              <p:cNvSpPr/>
              <p:nvPr/>
            </p:nvSpPr>
            <p:spPr>
              <a:xfrm>
                <a:off x="3457575" y="4509185"/>
                <a:ext cx="3181350" cy="558115"/>
              </a:xfrm>
              <a:custGeom>
                <a:avLst/>
                <a:gdLst>
                  <a:gd name="connsiteX0" fmla="*/ 0 w 3181350"/>
                  <a:gd name="connsiteY0" fmla="*/ 558115 h 558115"/>
                  <a:gd name="connsiteX1" fmla="*/ 104775 w 3181350"/>
                  <a:gd name="connsiteY1" fmla="*/ 481915 h 558115"/>
                  <a:gd name="connsiteX2" fmla="*/ 133350 w 3181350"/>
                  <a:gd name="connsiteY2" fmla="*/ 462865 h 558115"/>
                  <a:gd name="connsiteX3" fmla="*/ 219075 w 3181350"/>
                  <a:gd name="connsiteY3" fmla="*/ 396190 h 558115"/>
                  <a:gd name="connsiteX4" fmla="*/ 247650 w 3181350"/>
                  <a:gd name="connsiteY4" fmla="*/ 386665 h 558115"/>
                  <a:gd name="connsiteX5" fmla="*/ 333375 w 3181350"/>
                  <a:gd name="connsiteY5" fmla="*/ 348565 h 558115"/>
                  <a:gd name="connsiteX6" fmla="*/ 447675 w 3181350"/>
                  <a:gd name="connsiteY6" fmla="*/ 310465 h 558115"/>
                  <a:gd name="connsiteX7" fmla="*/ 476250 w 3181350"/>
                  <a:gd name="connsiteY7" fmla="*/ 300940 h 558115"/>
                  <a:gd name="connsiteX8" fmla="*/ 504825 w 3181350"/>
                  <a:gd name="connsiteY8" fmla="*/ 291415 h 558115"/>
                  <a:gd name="connsiteX9" fmla="*/ 714375 w 3181350"/>
                  <a:gd name="connsiteY9" fmla="*/ 300940 h 558115"/>
                  <a:gd name="connsiteX10" fmla="*/ 742950 w 3181350"/>
                  <a:gd name="connsiteY10" fmla="*/ 310465 h 558115"/>
                  <a:gd name="connsiteX11" fmla="*/ 781050 w 3181350"/>
                  <a:gd name="connsiteY11" fmla="*/ 319990 h 558115"/>
                  <a:gd name="connsiteX12" fmla="*/ 809625 w 3181350"/>
                  <a:gd name="connsiteY12" fmla="*/ 339040 h 558115"/>
                  <a:gd name="connsiteX13" fmla="*/ 838200 w 3181350"/>
                  <a:gd name="connsiteY13" fmla="*/ 348565 h 558115"/>
                  <a:gd name="connsiteX14" fmla="*/ 895350 w 3181350"/>
                  <a:gd name="connsiteY14" fmla="*/ 386665 h 558115"/>
                  <a:gd name="connsiteX15" fmla="*/ 942975 w 3181350"/>
                  <a:gd name="connsiteY15" fmla="*/ 424765 h 558115"/>
                  <a:gd name="connsiteX16" fmla="*/ 971550 w 3181350"/>
                  <a:gd name="connsiteY16" fmla="*/ 481915 h 558115"/>
                  <a:gd name="connsiteX17" fmla="*/ 952500 w 3181350"/>
                  <a:gd name="connsiteY17" fmla="*/ 510490 h 558115"/>
                  <a:gd name="connsiteX18" fmla="*/ 895350 w 3181350"/>
                  <a:gd name="connsiteY18" fmla="*/ 539065 h 558115"/>
                  <a:gd name="connsiteX19" fmla="*/ 857250 w 3181350"/>
                  <a:gd name="connsiteY19" fmla="*/ 529540 h 558115"/>
                  <a:gd name="connsiteX20" fmla="*/ 847725 w 3181350"/>
                  <a:gd name="connsiteY20" fmla="*/ 500965 h 558115"/>
                  <a:gd name="connsiteX21" fmla="*/ 857250 w 3181350"/>
                  <a:gd name="connsiteY21" fmla="*/ 405715 h 558115"/>
                  <a:gd name="connsiteX22" fmla="*/ 866775 w 3181350"/>
                  <a:gd name="connsiteY22" fmla="*/ 377140 h 558115"/>
                  <a:gd name="connsiteX23" fmla="*/ 904875 w 3181350"/>
                  <a:gd name="connsiteY23" fmla="*/ 348565 h 558115"/>
                  <a:gd name="connsiteX24" fmla="*/ 923925 w 3181350"/>
                  <a:gd name="connsiteY24" fmla="*/ 319990 h 558115"/>
                  <a:gd name="connsiteX25" fmla="*/ 952500 w 3181350"/>
                  <a:gd name="connsiteY25" fmla="*/ 310465 h 558115"/>
                  <a:gd name="connsiteX26" fmla="*/ 981075 w 3181350"/>
                  <a:gd name="connsiteY26" fmla="*/ 291415 h 558115"/>
                  <a:gd name="connsiteX27" fmla="*/ 1076325 w 3181350"/>
                  <a:gd name="connsiteY27" fmla="*/ 262840 h 558115"/>
                  <a:gd name="connsiteX28" fmla="*/ 1181100 w 3181350"/>
                  <a:gd name="connsiteY28" fmla="*/ 243790 h 558115"/>
                  <a:gd name="connsiteX29" fmla="*/ 1438275 w 3181350"/>
                  <a:gd name="connsiteY29" fmla="*/ 215215 h 558115"/>
                  <a:gd name="connsiteX30" fmla="*/ 1485900 w 3181350"/>
                  <a:gd name="connsiteY30" fmla="*/ 205690 h 558115"/>
                  <a:gd name="connsiteX31" fmla="*/ 1571625 w 3181350"/>
                  <a:gd name="connsiteY31" fmla="*/ 196165 h 558115"/>
                  <a:gd name="connsiteX32" fmla="*/ 1628775 w 3181350"/>
                  <a:gd name="connsiteY32" fmla="*/ 177115 h 558115"/>
                  <a:gd name="connsiteX33" fmla="*/ 1666875 w 3181350"/>
                  <a:gd name="connsiteY33" fmla="*/ 167590 h 558115"/>
                  <a:gd name="connsiteX34" fmla="*/ 1752600 w 3181350"/>
                  <a:gd name="connsiteY34" fmla="*/ 139015 h 558115"/>
                  <a:gd name="connsiteX35" fmla="*/ 1809750 w 3181350"/>
                  <a:gd name="connsiteY35" fmla="*/ 119965 h 558115"/>
                  <a:gd name="connsiteX36" fmla="*/ 1838325 w 3181350"/>
                  <a:gd name="connsiteY36" fmla="*/ 110440 h 558115"/>
                  <a:gd name="connsiteX37" fmla="*/ 1866900 w 3181350"/>
                  <a:gd name="connsiteY37" fmla="*/ 91390 h 558115"/>
                  <a:gd name="connsiteX38" fmla="*/ 1924050 w 3181350"/>
                  <a:gd name="connsiteY38" fmla="*/ 72340 h 558115"/>
                  <a:gd name="connsiteX39" fmla="*/ 1981200 w 3181350"/>
                  <a:gd name="connsiteY39" fmla="*/ 53290 h 558115"/>
                  <a:gd name="connsiteX40" fmla="*/ 2009775 w 3181350"/>
                  <a:gd name="connsiteY40" fmla="*/ 43765 h 558115"/>
                  <a:gd name="connsiteX41" fmla="*/ 2038350 w 3181350"/>
                  <a:gd name="connsiteY41" fmla="*/ 34240 h 558115"/>
                  <a:gd name="connsiteX42" fmla="*/ 2152650 w 3181350"/>
                  <a:gd name="connsiteY42" fmla="*/ 24715 h 558115"/>
                  <a:gd name="connsiteX43" fmla="*/ 2219325 w 3181350"/>
                  <a:gd name="connsiteY43" fmla="*/ 15190 h 558115"/>
                  <a:gd name="connsiteX44" fmla="*/ 2295525 w 3181350"/>
                  <a:gd name="connsiteY44" fmla="*/ 5665 h 558115"/>
                  <a:gd name="connsiteX45" fmla="*/ 2762250 w 3181350"/>
                  <a:gd name="connsiteY45" fmla="*/ 34240 h 558115"/>
                  <a:gd name="connsiteX46" fmla="*/ 2828925 w 3181350"/>
                  <a:gd name="connsiteY46" fmla="*/ 53290 h 558115"/>
                  <a:gd name="connsiteX47" fmla="*/ 2886075 w 3181350"/>
                  <a:gd name="connsiteY47" fmla="*/ 72340 h 558115"/>
                  <a:gd name="connsiteX48" fmla="*/ 2943225 w 3181350"/>
                  <a:gd name="connsiteY48" fmla="*/ 110440 h 558115"/>
                  <a:gd name="connsiteX49" fmla="*/ 2971800 w 3181350"/>
                  <a:gd name="connsiteY49" fmla="*/ 129490 h 558115"/>
                  <a:gd name="connsiteX50" fmla="*/ 3000375 w 3181350"/>
                  <a:gd name="connsiteY50" fmla="*/ 148540 h 558115"/>
                  <a:gd name="connsiteX51" fmla="*/ 3019425 w 3181350"/>
                  <a:gd name="connsiteY51" fmla="*/ 177115 h 558115"/>
                  <a:gd name="connsiteX52" fmla="*/ 3048000 w 3181350"/>
                  <a:gd name="connsiteY52" fmla="*/ 196165 h 558115"/>
                  <a:gd name="connsiteX53" fmla="*/ 3086100 w 3181350"/>
                  <a:gd name="connsiteY53" fmla="*/ 253315 h 558115"/>
                  <a:gd name="connsiteX54" fmla="*/ 3143250 w 3181350"/>
                  <a:gd name="connsiteY54" fmla="*/ 310465 h 558115"/>
                  <a:gd name="connsiteX55" fmla="*/ 3181350 w 3181350"/>
                  <a:gd name="connsiteY55" fmla="*/ 339040 h 5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181350" h="558115">
                    <a:moveTo>
                      <a:pt x="0" y="558115"/>
                    </a:moveTo>
                    <a:cubicBezTo>
                      <a:pt x="65503" y="505712"/>
                      <a:pt x="30709" y="531292"/>
                      <a:pt x="104775" y="481915"/>
                    </a:cubicBezTo>
                    <a:cubicBezTo>
                      <a:pt x="114300" y="475565"/>
                      <a:pt x="125255" y="470960"/>
                      <a:pt x="133350" y="462865"/>
                    </a:cubicBezTo>
                    <a:cubicBezTo>
                      <a:pt x="158005" y="438210"/>
                      <a:pt x="184896" y="407583"/>
                      <a:pt x="219075" y="396190"/>
                    </a:cubicBezTo>
                    <a:cubicBezTo>
                      <a:pt x="228600" y="393015"/>
                      <a:pt x="238670" y="391155"/>
                      <a:pt x="247650" y="386665"/>
                    </a:cubicBezTo>
                    <a:cubicBezTo>
                      <a:pt x="338216" y="341382"/>
                      <a:pt x="185933" y="397712"/>
                      <a:pt x="333375" y="348565"/>
                    </a:cubicBezTo>
                    <a:lnTo>
                      <a:pt x="447675" y="310465"/>
                    </a:lnTo>
                    <a:lnTo>
                      <a:pt x="476250" y="300940"/>
                    </a:lnTo>
                    <a:lnTo>
                      <a:pt x="504825" y="291415"/>
                    </a:lnTo>
                    <a:cubicBezTo>
                      <a:pt x="574675" y="294590"/>
                      <a:pt x="644676" y="295364"/>
                      <a:pt x="714375" y="300940"/>
                    </a:cubicBezTo>
                    <a:cubicBezTo>
                      <a:pt x="724383" y="301741"/>
                      <a:pt x="733296" y="307707"/>
                      <a:pt x="742950" y="310465"/>
                    </a:cubicBezTo>
                    <a:cubicBezTo>
                      <a:pt x="755537" y="314061"/>
                      <a:pt x="768350" y="316815"/>
                      <a:pt x="781050" y="319990"/>
                    </a:cubicBezTo>
                    <a:cubicBezTo>
                      <a:pt x="790575" y="326340"/>
                      <a:pt x="799386" y="333920"/>
                      <a:pt x="809625" y="339040"/>
                    </a:cubicBezTo>
                    <a:cubicBezTo>
                      <a:pt x="818605" y="343530"/>
                      <a:pt x="829423" y="343689"/>
                      <a:pt x="838200" y="348565"/>
                    </a:cubicBezTo>
                    <a:cubicBezTo>
                      <a:pt x="858214" y="359684"/>
                      <a:pt x="895350" y="386665"/>
                      <a:pt x="895350" y="386665"/>
                    </a:cubicBezTo>
                    <a:cubicBezTo>
                      <a:pt x="949945" y="468557"/>
                      <a:pt x="877250" y="372185"/>
                      <a:pt x="942975" y="424765"/>
                    </a:cubicBezTo>
                    <a:cubicBezTo>
                      <a:pt x="959761" y="438194"/>
                      <a:pt x="965275" y="463091"/>
                      <a:pt x="971550" y="481915"/>
                    </a:cubicBezTo>
                    <a:cubicBezTo>
                      <a:pt x="965200" y="491440"/>
                      <a:pt x="960595" y="502395"/>
                      <a:pt x="952500" y="510490"/>
                    </a:cubicBezTo>
                    <a:cubicBezTo>
                      <a:pt x="934036" y="528954"/>
                      <a:pt x="918591" y="531318"/>
                      <a:pt x="895350" y="539065"/>
                    </a:cubicBezTo>
                    <a:cubicBezTo>
                      <a:pt x="882650" y="535890"/>
                      <a:pt x="867472" y="537718"/>
                      <a:pt x="857250" y="529540"/>
                    </a:cubicBezTo>
                    <a:cubicBezTo>
                      <a:pt x="849410" y="523268"/>
                      <a:pt x="847725" y="511005"/>
                      <a:pt x="847725" y="500965"/>
                    </a:cubicBezTo>
                    <a:cubicBezTo>
                      <a:pt x="847725" y="469057"/>
                      <a:pt x="852398" y="437252"/>
                      <a:pt x="857250" y="405715"/>
                    </a:cubicBezTo>
                    <a:cubicBezTo>
                      <a:pt x="858777" y="395792"/>
                      <a:pt x="860347" y="384853"/>
                      <a:pt x="866775" y="377140"/>
                    </a:cubicBezTo>
                    <a:cubicBezTo>
                      <a:pt x="876938" y="364944"/>
                      <a:pt x="893650" y="359790"/>
                      <a:pt x="904875" y="348565"/>
                    </a:cubicBezTo>
                    <a:cubicBezTo>
                      <a:pt x="912970" y="340470"/>
                      <a:pt x="914986" y="327141"/>
                      <a:pt x="923925" y="319990"/>
                    </a:cubicBezTo>
                    <a:cubicBezTo>
                      <a:pt x="931765" y="313718"/>
                      <a:pt x="943520" y="314955"/>
                      <a:pt x="952500" y="310465"/>
                    </a:cubicBezTo>
                    <a:cubicBezTo>
                      <a:pt x="962739" y="305345"/>
                      <a:pt x="970614" y="296064"/>
                      <a:pt x="981075" y="291415"/>
                    </a:cubicBezTo>
                    <a:cubicBezTo>
                      <a:pt x="1004819" y="280862"/>
                      <a:pt x="1048618" y="268997"/>
                      <a:pt x="1076325" y="262840"/>
                    </a:cubicBezTo>
                    <a:cubicBezTo>
                      <a:pt x="1104027" y="256684"/>
                      <a:pt x="1154339" y="247439"/>
                      <a:pt x="1181100" y="243790"/>
                    </a:cubicBezTo>
                    <a:cubicBezTo>
                      <a:pt x="1321499" y="224645"/>
                      <a:pt x="1314573" y="226461"/>
                      <a:pt x="1438275" y="215215"/>
                    </a:cubicBezTo>
                    <a:cubicBezTo>
                      <a:pt x="1454150" y="212040"/>
                      <a:pt x="1469873" y="207980"/>
                      <a:pt x="1485900" y="205690"/>
                    </a:cubicBezTo>
                    <a:cubicBezTo>
                      <a:pt x="1514362" y="201624"/>
                      <a:pt x="1543432" y="201804"/>
                      <a:pt x="1571625" y="196165"/>
                    </a:cubicBezTo>
                    <a:cubicBezTo>
                      <a:pt x="1591316" y="192227"/>
                      <a:pt x="1609294" y="181985"/>
                      <a:pt x="1628775" y="177115"/>
                    </a:cubicBezTo>
                    <a:cubicBezTo>
                      <a:pt x="1641475" y="173940"/>
                      <a:pt x="1654336" y="171352"/>
                      <a:pt x="1666875" y="167590"/>
                    </a:cubicBezTo>
                    <a:lnTo>
                      <a:pt x="1752600" y="139015"/>
                    </a:lnTo>
                    <a:lnTo>
                      <a:pt x="1809750" y="119965"/>
                    </a:lnTo>
                    <a:cubicBezTo>
                      <a:pt x="1819275" y="116790"/>
                      <a:pt x="1829971" y="116009"/>
                      <a:pt x="1838325" y="110440"/>
                    </a:cubicBezTo>
                    <a:cubicBezTo>
                      <a:pt x="1847850" y="104090"/>
                      <a:pt x="1856439" y="96039"/>
                      <a:pt x="1866900" y="91390"/>
                    </a:cubicBezTo>
                    <a:cubicBezTo>
                      <a:pt x="1885250" y="83235"/>
                      <a:pt x="1905000" y="78690"/>
                      <a:pt x="1924050" y="72340"/>
                    </a:cubicBezTo>
                    <a:lnTo>
                      <a:pt x="1981200" y="53290"/>
                    </a:lnTo>
                    <a:lnTo>
                      <a:pt x="2009775" y="43765"/>
                    </a:lnTo>
                    <a:cubicBezTo>
                      <a:pt x="2019300" y="40590"/>
                      <a:pt x="2028344" y="35074"/>
                      <a:pt x="2038350" y="34240"/>
                    </a:cubicBezTo>
                    <a:cubicBezTo>
                      <a:pt x="2076450" y="31065"/>
                      <a:pt x="2114628" y="28717"/>
                      <a:pt x="2152650" y="24715"/>
                    </a:cubicBezTo>
                    <a:cubicBezTo>
                      <a:pt x="2174977" y="22365"/>
                      <a:pt x="2197071" y="18157"/>
                      <a:pt x="2219325" y="15190"/>
                    </a:cubicBezTo>
                    <a:lnTo>
                      <a:pt x="2295525" y="5665"/>
                    </a:lnTo>
                    <a:cubicBezTo>
                      <a:pt x="2725175" y="15657"/>
                      <a:pt x="2575546" y="-27995"/>
                      <a:pt x="2762250" y="34240"/>
                    </a:cubicBezTo>
                    <a:cubicBezTo>
                      <a:pt x="2858282" y="66251"/>
                      <a:pt x="2709324" y="17410"/>
                      <a:pt x="2828925" y="53290"/>
                    </a:cubicBezTo>
                    <a:cubicBezTo>
                      <a:pt x="2848159" y="59060"/>
                      <a:pt x="2869367" y="61201"/>
                      <a:pt x="2886075" y="72340"/>
                    </a:cubicBezTo>
                    <a:lnTo>
                      <a:pt x="2943225" y="110440"/>
                    </a:lnTo>
                    <a:lnTo>
                      <a:pt x="2971800" y="129490"/>
                    </a:lnTo>
                    <a:lnTo>
                      <a:pt x="3000375" y="148540"/>
                    </a:lnTo>
                    <a:cubicBezTo>
                      <a:pt x="3006725" y="158065"/>
                      <a:pt x="3011330" y="169020"/>
                      <a:pt x="3019425" y="177115"/>
                    </a:cubicBezTo>
                    <a:cubicBezTo>
                      <a:pt x="3027520" y="185210"/>
                      <a:pt x="3040462" y="187550"/>
                      <a:pt x="3048000" y="196165"/>
                    </a:cubicBezTo>
                    <a:cubicBezTo>
                      <a:pt x="3063077" y="213395"/>
                      <a:pt x="3069911" y="237126"/>
                      <a:pt x="3086100" y="253315"/>
                    </a:cubicBezTo>
                    <a:cubicBezTo>
                      <a:pt x="3105150" y="272365"/>
                      <a:pt x="3120834" y="295521"/>
                      <a:pt x="3143250" y="310465"/>
                    </a:cubicBezTo>
                    <a:cubicBezTo>
                      <a:pt x="3175561" y="332006"/>
                      <a:pt x="3163730" y="321420"/>
                      <a:pt x="3181350" y="339040"/>
                    </a:cubicBezTo>
                  </a:path>
                </a:pathLst>
              </a:cu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/>
              <p:cNvSpPr/>
              <p:nvPr/>
            </p:nvSpPr>
            <p:spPr>
              <a:xfrm>
                <a:off x="2381250" y="3962400"/>
                <a:ext cx="3152775" cy="981075"/>
              </a:xfrm>
              <a:custGeom>
                <a:avLst/>
                <a:gdLst>
                  <a:gd name="connsiteX0" fmla="*/ 0 w 3152775"/>
                  <a:gd name="connsiteY0" fmla="*/ 981075 h 981075"/>
                  <a:gd name="connsiteX1" fmla="*/ 38100 w 3152775"/>
                  <a:gd name="connsiteY1" fmla="*/ 933450 h 981075"/>
                  <a:gd name="connsiteX2" fmla="*/ 66675 w 3152775"/>
                  <a:gd name="connsiteY2" fmla="*/ 923925 h 981075"/>
                  <a:gd name="connsiteX3" fmla="*/ 85725 w 3152775"/>
                  <a:gd name="connsiteY3" fmla="*/ 895350 h 981075"/>
                  <a:gd name="connsiteX4" fmla="*/ 114300 w 3152775"/>
                  <a:gd name="connsiteY4" fmla="*/ 885825 h 981075"/>
                  <a:gd name="connsiteX5" fmla="*/ 200025 w 3152775"/>
                  <a:gd name="connsiteY5" fmla="*/ 847725 h 981075"/>
                  <a:gd name="connsiteX6" fmla="*/ 266700 w 3152775"/>
                  <a:gd name="connsiteY6" fmla="*/ 828675 h 981075"/>
                  <a:gd name="connsiteX7" fmla="*/ 323850 w 3152775"/>
                  <a:gd name="connsiteY7" fmla="*/ 809625 h 981075"/>
                  <a:gd name="connsiteX8" fmla="*/ 371475 w 3152775"/>
                  <a:gd name="connsiteY8" fmla="*/ 800100 h 981075"/>
                  <a:gd name="connsiteX9" fmla="*/ 447675 w 3152775"/>
                  <a:gd name="connsiteY9" fmla="*/ 781050 h 981075"/>
                  <a:gd name="connsiteX10" fmla="*/ 514350 w 3152775"/>
                  <a:gd name="connsiteY10" fmla="*/ 771525 h 981075"/>
                  <a:gd name="connsiteX11" fmla="*/ 619125 w 3152775"/>
                  <a:gd name="connsiteY11" fmla="*/ 742950 h 981075"/>
                  <a:gd name="connsiteX12" fmla="*/ 657225 w 3152775"/>
                  <a:gd name="connsiteY12" fmla="*/ 733425 h 981075"/>
                  <a:gd name="connsiteX13" fmla="*/ 685800 w 3152775"/>
                  <a:gd name="connsiteY13" fmla="*/ 723900 h 981075"/>
                  <a:gd name="connsiteX14" fmla="*/ 838200 w 3152775"/>
                  <a:gd name="connsiteY14" fmla="*/ 704850 h 981075"/>
                  <a:gd name="connsiteX15" fmla="*/ 904875 w 3152775"/>
                  <a:gd name="connsiteY15" fmla="*/ 695325 h 981075"/>
                  <a:gd name="connsiteX16" fmla="*/ 962025 w 3152775"/>
                  <a:gd name="connsiteY16" fmla="*/ 676275 h 981075"/>
                  <a:gd name="connsiteX17" fmla="*/ 990600 w 3152775"/>
                  <a:gd name="connsiteY17" fmla="*/ 666750 h 981075"/>
                  <a:gd name="connsiteX18" fmla="*/ 1028700 w 3152775"/>
                  <a:gd name="connsiteY18" fmla="*/ 657225 h 981075"/>
                  <a:gd name="connsiteX19" fmla="*/ 1057275 w 3152775"/>
                  <a:gd name="connsiteY19" fmla="*/ 647700 h 981075"/>
                  <a:gd name="connsiteX20" fmla="*/ 1152525 w 3152775"/>
                  <a:gd name="connsiteY20" fmla="*/ 628650 h 981075"/>
                  <a:gd name="connsiteX21" fmla="*/ 1200150 w 3152775"/>
                  <a:gd name="connsiteY21" fmla="*/ 619125 h 981075"/>
                  <a:gd name="connsiteX22" fmla="*/ 1257300 w 3152775"/>
                  <a:gd name="connsiteY22" fmla="*/ 600075 h 981075"/>
                  <a:gd name="connsiteX23" fmla="*/ 1295400 w 3152775"/>
                  <a:gd name="connsiteY23" fmla="*/ 590550 h 981075"/>
                  <a:gd name="connsiteX24" fmla="*/ 1333500 w 3152775"/>
                  <a:gd name="connsiteY24" fmla="*/ 571500 h 981075"/>
                  <a:gd name="connsiteX25" fmla="*/ 1390650 w 3152775"/>
                  <a:gd name="connsiteY25" fmla="*/ 552450 h 981075"/>
                  <a:gd name="connsiteX26" fmla="*/ 1428750 w 3152775"/>
                  <a:gd name="connsiteY26" fmla="*/ 523875 h 981075"/>
                  <a:gd name="connsiteX27" fmla="*/ 1457325 w 3152775"/>
                  <a:gd name="connsiteY27" fmla="*/ 514350 h 981075"/>
                  <a:gd name="connsiteX28" fmla="*/ 1524000 w 3152775"/>
                  <a:gd name="connsiteY28" fmla="*/ 438150 h 981075"/>
                  <a:gd name="connsiteX29" fmla="*/ 1581150 w 3152775"/>
                  <a:gd name="connsiteY29" fmla="*/ 390525 h 981075"/>
                  <a:gd name="connsiteX30" fmla="*/ 1638300 w 3152775"/>
                  <a:gd name="connsiteY30" fmla="*/ 333375 h 981075"/>
                  <a:gd name="connsiteX31" fmla="*/ 1657350 w 3152775"/>
                  <a:gd name="connsiteY31" fmla="*/ 304800 h 981075"/>
                  <a:gd name="connsiteX32" fmla="*/ 1685925 w 3152775"/>
                  <a:gd name="connsiteY32" fmla="*/ 285750 h 981075"/>
                  <a:gd name="connsiteX33" fmla="*/ 1704975 w 3152775"/>
                  <a:gd name="connsiteY33" fmla="*/ 257175 h 981075"/>
                  <a:gd name="connsiteX34" fmla="*/ 1714500 w 3152775"/>
                  <a:gd name="connsiteY34" fmla="*/ 228600 h 981075"/>
                  <a:gd name="connsiteX35" fmla="*/ 1752600 w 3152775"/>
                  <a:gd name="connsiteY35" fmla="*/ 171450 h 981075"/>
                  <a:gd name="connsiteX36" fmla="*/ 1771650 w 3152775"/>
                  <a:gd name="connsiteY36" fmla="*/ 114300 h 981075"/>
                  <a:gd name="connsiteX37" fmla="*/ 1762125 w 3152775"/>
                  <a:gd name="connsiteY37" fmla="*/ 9525 h 981075"/>
                  <a:gd name="connsiteX38" fmla="*/ 1733550 w 3152775"/>
                  <a:gd name="connsiteY38" fmla="*/ 0 h 981075"/>
                  <a:gd name="connsiteX39" fmla="*/ 1657350 w 3152775"/>
                  <a:gd name="connsiteY39" fmla="*/ 9525 h 981075"/>
                  <a:gd name="connsiteX40" fmla="*/ 1619250 w 3152775"/>
                  <a:gd name="connsiteY40" fmla="*/ 28575 h 981075"/>
                  <a:gd name="connsiteX41" fmla="*/ 1571625 w 3152775"/>
                  <a:gd name="connsiteY41" fmla="*/ 114300 h 981075"/>
                  <a:gd name="connsiteX42" fmla="*/ 1600200 w 3152775"/>
                  <a:gd name="connsiteY42" fmla="*/ 314325 h 981075"/>
                  <a:gd name="connsiteX43" fmla="*/ 1638300 w 3152775"/>
                  <a:gd name="connsiteY43" fmla="*/ 371475 h 981075"/>
                  <a:gd name="connsiteX44" fmla="*/ 1666875 w 3152775"/>
                  <a:gd name="connsiteY44" fmla="*/ 381000 h 981075"/>
                  <a:gd name="connsiteX45" fmla="*/ 1724025 w 3152775"/>
                  <a:gd name="connsiteY45" fmla="*/ 428625 h 981075"/>
                  <a:gd name="connsiteX46" fmla="*/ 1781175 w 3152775"/>
                  <a:gd name="connsiteY46" fmla="*/ 447675 h 981075"/>
                  <a:gd name="connsiteX47" fmla="*/ 1809750 w 3152775"/>
                  <a:gd name="connsiteY47" fmla="*/ 457200 h 981075"/>
                  <a:gd name="connsiteX48" fmla="*/ 1866900 w 3152775"/>
                  <a:gd name="connsiteY48" fmla="*/ 466725 h 981075"/>
                  <a:gd name="connsiteX49" fmla="*/ 1933575 w 3152775"/>
                  <a:gd name="connsiteY49" fmla="*/ 485775 h 981075"/>
                  <a:gd name="connsiteX50" fmla="*/ 2114550 w 3152775"/>
                  <a:gd name="connsiteY50" fmla="*/ 495300 h 981075"/>
                  <a:gd name="connsiteX51" fmla="*/ 2247900 w 3152775"/>
                  <a:gd name="connsiteY51" fmla="*/ 504825 h 981075"/>
                  <a:gd name="connsiteX52" fmla="*/ 2314575 w 3152775"/>
                  <a:gd name="connsiteY52" fmla="*/ 523875 h 981075"/>
                  <a:gd name="connsiteX53" fmla="*/ 2390775 w 3152775"/>
                  <a:gd name="connsiteY53" fmla="*/ 533400 h 981075"/>
                  <a:gd name="connsiteX54" fmla="*/ 2476500 w 3152775"/>
                  <a:gd name="connsiteY54" fmla="*/ 561975 h 981075"/>
                  <a:gd name="connsiteX55" fmla="*/ 2505075 w 3152775"/>
                  <a:gd name="connsiteY55" fmla="*/ 571500 h 981075"/>
                  <a:gd name="connsiteX56" fmla="*/ 2562225 w 3152775"/>
                  <a:gd name="connsiteY56" fmla="*/ 609600 h 981075"/>
                  <a:gd name="connsiteX57" fmla="*/ 2590800 w 3152775"/>
                  <a:gd name="connsiteY57" fmla="*/ 638175 h 981075"/>
                  <a:gd name="connsiteX58" fmla="*/ 2619375 w 3152775"/>
                  <a:gd name="connsiteY58" fmla="*/ 647700 h 981075"/>
                  <a:gd name="connsiteX59" fmla="*/ 2647950 w 3152775"/>
                  <a:gd name="connsiteY59" fmla="*/ 666750 h 981075"/>
                  <a:gd name="connsiteX60" fmla="*/ 2705100 w 3152775"/>
                  <a:gd name="connsiteY60" fmla="*/ 685800 h 981075"/>
                  <a:gd name="connsiteX61" fmla="*/ 2724150 w 3152775"/>
                  <a:gd name="connsiteY61" fmla="*/ 714375 h 981075"/>
                  <a:gd name="connsiteX62" fmla="*/ 2752725 w 3152775"/>
                  <a:gd name="connsiteY62" fmla="*/ 723900 h 981075"/>
                  <a:gd name="connsiteX63" fmla="*/ 2809875 w 3152775"/>
                  <a:gd name="connsiteY63" fmla="*/ 762000 h 981075"/>
                  <a:gd name="connsiteX64" fmla="*/ 2838450 w 3152775"/>
                  <a:gd name="connsiteY64" fmla="*/ 781050 h 981075"/>
                  <a:gd name="connsiteX65" fmla="*/ 2886075 w 3152775"/>
                  <a:gd name="connsiteY65" fmla="*/ 828675 h 981075"/>
                  <a:gd name="connsiteX66" fmla="*/ 2933700 w 3152775"/>
                  <a:gd name="connsiteY66" fmla="*/ 876300 h 981075"/>
                  <a:gd name="connsiteX67" fmla="*/ 2952750 w 3152775"/>
                  <a:gd name="connsiteY67" fmla="*/ 904875 h 981075"/>
                  <a:gd name="connsiteX68" fmla="*/ 3009900 w 3152775"/>
                  <a:gd name="connsiteY68" fmla="*/ 923925 h 981075"/>
                  <a:gd name="connsiteX69" fmla="*/ 3067050 w 3152775"/>
                  <a:gd name="connsiteY69" fmla="*/ 942975 h 981075"/>
                  <a:gd name="connsiteX70" fmla="*/ 3124200 w 3152775"/>
                  <a:gd name="connsiteY70" fmla="*/ 962025 h 981075"/>
                  <a:gd name="connsiteX71" fmla="*/ 3152775 w 3152775"/>
                  <a:gd name="connsiteY71" fmla="*/ 971550 h 98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3152775" h="981075">
                    <a:moveTo>
                      <a:pt x="0" y="981075"/>
                    </a:moveTo>
                    <a:cubicBezTo>
                      <a:pt x="12700" y="965200"/>
                      <a:pt x="22664" y="946681"/>
                      <a:pt x="38100" y="933450"/>
                    </a:cubicBezTo>
                    <a:cubicBezTo>
                      <a:pt x="45723" y="926916"/>
                      <a:pt x="58835" y="930197"/>
                      <a:pt x="66675" y="923925"/>
                    </a:cubicBezTo>
                    <a:cubicBezTo>
                      <a:pt x="75614" y="916774"/>
                      <a:pt x="76786" y="902501"/>
                      <a:pt x="85725" y="895350"/>
                    </a:cubicBezTo>
                    <a:cubicBezTo>
                      <a:pt x="93565" y="889078"/>
                      <a:pt x="105320" y="890315"/>
                      <a:pt x="114300" y="885825"/>
                    </a:cubicBezTo>
                    <a:cubicBezTo>
                      <a:pt x="204866" y="840542"/>
                      <a:pt x="52583" y="896872"/>
                      <a:pt x="200025" y="847725"/>
                    </a:cubicBezTo>
                    <a:cubicBezTo>
                      <a:pt x="296057" y="815714"/>
                      <a:pt x="147099" y="864555"/>
                      <a:pt x="266700" y="828675"/>
                    </a:cubicBezTo>
                    <a:cubicBezTo>
                      <a:pt x="285934" y="822905"/>
                      <a:pt x="304159" y="813563"/>
                      <a:pt x="323850" y="809625"/>
                    </a:cubicBezTo>
                    <a:cubicBezTo>
                      <a:pt x="339725" y="806450"/>
                      <a:pt x="355700" y="803740"/>
                      <a:pt x="371475" y="800100"/>
                    </a:cubicBezTo>
                    <a:cubicBezTo>
                      <a:pt x="396986" y="794213"/>
                      <a:pt x="421756" y="784753"/>
                      <a:pt x="447675" y="781050"/>
                    </a:cubicBezTo>
                    <a:cubicBezTo>
                      <a:pt x="469900" y="777875"/>
                      <a:pt x="492335" y="775928"/>
                      <a:pt x="514350" y="771525"/>
                    </a:cubicBezTo>
                    <a:cubicBezTo>
                      <a:pt x="627539" y="748887"/>
                      <a:pt x="555263" y="761196"/>
                      <a:pt x="619125" y="742950"/>
                    </a:cubicBezTo>
                    <a:cubicBezTo>
                      <a:pt x="631712" y="739354"/>
                      <a:pt x="644638" y="737021"/>
                      <a:pt x="657225" y="733425"/>
                    </a:cubicBezTo>
                    <a:cubicBezTo>
                      <a:pt x="666879" y="730667"/>
                      <a:pt x="675883" y="725466"/>
                      <a:pt x="685800" y="723900"/>
                    </a:cubicBezTo>
                    <a:cubicBezTo>
                      <a:pt x="736369" y="715915"/>
                      <a:pt x="787519" y="712090"/>
                      <a:pt x="838200" y="704850"/>
                    </a:cubicBezTo>
                    <a:lnTo>
                      <a:pt x="904875" y="695325"/>
                    </a:lnTo>
                    <a:lnTo>
                      <a:pt x="962025" y="676275"/>
                    </a:lnTo>
                    <a:cubicBezTo>
                      <a:pt x="971550" y="673100"/>
                      <a:pt x="980860" y="669185"/>
                      <a:pt x="990600" y="666750"/>
                    </a:cubicBezTo>
                    <a:cubicBezTo>
                      <a:pt x="1003300" y="663575"/>
                      <a:pt x="1016113" y="660821"/>
                      <a:pt x="1028700" y="657225"/>
                    </a:cubicBezTo>
                    <a:cubicBezTo>
                      <a:pt x="1038354" y="654467"/>
                      <a:pt x="1047492" y="649958"/>
                      <a:pt x="1057275" y="647700"/>
                    </a:cubicBezTo>
                    <a:cubicBezTo>
                      <a:pt x="1088825" y="640419"/>
                      <a:pt x="1120775" y="635000"/>
                      <a:pt x="1152525" y="628650"/>
                    </a:cubicBezTo>
                    <a:cubicBezTo>
                      <a:pt x="1168400" y="625475"/>
                      <a:pt x="1184791" y="624245"/>
                      <a:pt x="1200150" y="619125"/>
                    </a:cubicBezTo>
                    <a:cubicBezTo>
                      <a:pt x="1219200" y="612775"/>
                      <a:pt x="1237819" y="604945"/>
                      <a:pt x="1257300" y="600075"/>
                    </a:cubicBezTo>
                    <a:cubicBezTo>
                      <a:pt x="1270000" y="596900"/>
                      <a:pt x="1283143" y="595147"/>
                      <a:pt x="1295400" y="590550"/>
                    </a:cubicBezTo>
                    <a:cubicBezTo>
                      <a:pt x="1308695" y="585564"/>
                      <a:pt x="1320317" y="576773"/>
                      <a:pt x="1333500" y="571500"/>
                    </a:cubicBezTo>
                    <a:cubicBezTo>
                      <a:pt x="1352144" y="564042"/>
                      <a:pt x="1390650" y="552450"/>
                      <a:pt x="1390650" y="552450"/>
                    </a:cubicBezTo>
                    <a:cubicBezTo>
                      <a:pt x="1403350" y="542925"/>
                      <a:pt x="1414967" y="531751"/>
                      <a:pt x="1428750" y="523875"/>
                    </a:cubicBezTo>
                    <a:cubicBezTo>
                      <a:pt x="1437467" y="518894"/>
                      <a:pt x="1449155" y="520186"/>
                      <a:pt x="1457325" y="514350"/>
                    </a:cubicBezTo>
                    <a:cubicBezTo>
                      <a:pt x="1491900" y="489654"/>
                      <a:pt x="1497686" y="468849"/>
                      <a:pt x="1524000" y="438150"/>
                    </a:cubicBezTo>
                    <a:cubicBezTo>
                      <a:pt x="1576118" y="377346"/>
                      <a:pt x="1528238" y="437557"/>
                      <a:pt x="1581150" y="390525"/>
                    </a:cubicBezTo>
                    <a:cubicBezTo>
                      <a:pt x="1601286" y="372627"/>
                      <a:pt x="1623356" y="355791"/>
                      <a:pt x="1638300" y="333375"/>
                    </a:cubicBezTo>
                    <a:cubicBezTo>
                      <a:pt x="1644650" y="323850"/>
                      <a:pt x="1649255" y="312895"/>
                      <a:pt x="1657350" y="304800"/>
                    </a:cubicBezTo>
                    <a:cubicBezTo>
                      <a:pt x="1665445" y="296705"/>
                      <a:pt x="1676400" y="292100"/>
                      <a:pt x="1685925" y="285750"/>
                    </a:cubicBezTo>
                    <a:cubicBezTo>
                      <a:pt x="1692275" y="276225"/>
                      <a:pt x="1699855" y="267414"/>
                      <a:pt x="1704975" y="257175"/>
                    </a:cubicBezTo>
                    <a:cubicBezTo>
                      <a:pt x="1709465" y="248195"/>
                      <a:pt x="1709624" y="237377"/>
                      <a:pt x="1714500" y="228600"/>
                    </a:cubicBezTo>
                    <a:cubicBezTo>
                      <a:pt x="1725619" y="208586"/>
                      <a:pt x="1745360" y="193170"/>
                      <a:pt x="1752600" y="171450"/>
                    </a:cubicBezTo>
                    <a:lnTo>
                      <a:pt x="1771650" y="114300"/>
                    </a:lnTo>
                    <a:cubicBezTo>
                      <a:pt x="1768475" y="79375"/>
                      <a:pt x="1773215" y="42794"/>
                      <a:pt x="1762125" y="9525"/>
                    </a:cubicBezTo>
                    <a:cubicBezTo>
                      <a:pt x="1758950" y="0"/>
                      <a:pt x="1743590" y="0"/>
                      <a:pt x="1733550" y="0"/>
                    </a:cubicBezTo>
                    <a:cubicBezTo>
                      <a:pt x="1707952" y="0"/>
                      <a:pt x="1682750" y="6350"/>
                      <a:pt x="1657350" y="9525"/>
                    </a:cubicBezTo>
                    <a:cubicBezTo>
                      <a:pt x="1644650" y="15875"/>
                      <a:pt x="1629290" y="18535"/>
                      <a:pt x="1619250" y="28575"/>
                    </a:cubicBezTo>
                    <a:cubicBezTo>
                      <a:pt x="1586498" y="61327"/>
                      <a:pt x="1583603" y="78367"/>
                      <a:pt x="1571625" y="114300"/>
                    </a:cubicBezTo>
                    <a:cubicBezTo>
                      <a:pt x="1573468" y="141946"/>
                      <a:pt x="1569850" y="268800"/>
                      <a:pt x="1600200" y="314325"/>
                    </a:cubicBezTo>
                    <a:cubicBezTo>
                      <a:pt x="1612900" y="333375"/>
                      <a:pt x="1616580" y="364235"/>
                      <a:pt x="1638300" y="371475"/>
                    </a:cubicBezTo>
                    <a:lnTo>
                      <a:pt x="1666875" y="381000"/>
                    </a:lnTo>
                    <a:cubicBezTo>
                      <a:pt x="1684820" y="398945"/>
                      <a:pt x="1700155" y="418016"/>
                      <a:pt x="1724025" y="428625"/>
                    </a:cubicBezTo>
                    <a:cubicBezTo>
                      <a:pt x="1742375" y="436780"/>
                      <a:pt x="1762125" y="441325"/>
                      <a:pt x="1781175" y="447675"/>
                    </a:cubicBezTo>
                    <a:cubicBezTo>
                      <a:pt x="1790700" y="450850"/>
                      <a:pt x="1799846" y="455549"/>
                      <a:pt x="1809750" y="457200"/>
                    </a:cubicBezTo>
                    <a:cubicBezTo>
                      <a:pt x="1828800" y="460375"/>
                      <a:pt x="1848047" y="462535"/>
                      <a:pt x="1866900" y="466725"/>
                    </a:cubicBezTo>
                    <a:cubicBezTo>
                      <a:pt x="1897341" y="473490"/>
                      <a:pt x="1899494" y="482811"/>
                      <a:pt x="1933575" y="485775"/>
                    </a:cubicBezTo>
                    <a:cubicBezTo>
                      <a:pt x="1993756" y="491008"/>
                      <a:pt x="2054252" y="491646"/>
                      <a:pt x="2114550" y="495300"/>
                    </a:cubicBezTo>
                    <a:cubicBezTo>
                      <a:pt x="2159032" y="497996"/>
                      <a:pt x="2203450" y="501650"/>
                      <a:pt x="2247900" y="504825"/>
                    </a:cubicBezTo>
                    <a:cubicBezTo>
                      <a:pt x="2270548" y="512374"/>
                      <a:pt x="2290655" y="519888"/>
                      <a:pt x="2314575" y="523875"/>
                    </a:cubicBezTo>
                    <a:cubicBezTo>
                      <a:pt x="2339824" y="528083"/>
                      <a:pt x="2365375" y="530225"/>
                      <a:pt x="2390775" y="533400"/>
                    </a:cubicBezTo>
                    <a:lnTo>
                      <a:pt x="2476500" y="561975"/>
                    </a:lnTo>
                    <a:cubicBezTo>
                      <a:pt x="2486025" y="565150"/>
                      <a:pt x="2496721" y="565931"/>
                      <a:pt x="2505075" y="571500"/>
                    </a:cubicBezTo>
                    <a:cubicBezTo>
                      <a:pt x="2524125" y="584200"/>
                      <a:pt x="2546036" y="593411"/>
                      <a:pt x="2562225" y="609600"/>
                    </a:cubicBezTo>
                    <a:cubicBezTo>
                      <a:pt x="2571750" y="619125"/>
                      <a:pt x="2579592" y="630703"/>
                      <a:pt x="2590800" y="638175"/>
                    </a:cubicBezTo>
                    <a:cubicBezTo>
                      <a:pt x="2599154" y="643744"/>
                      <a:pt x="2610395" y="643210"/>
                      <a:pt x="2619375" y="647700"/>
                    </a:cubicBezTo>
                    <a:cubicBezTo>
                      <a:pt x="2629614" y="652820"/>
                      <a:pt x="2637489" y="662101"/>
                      <a:pt x="2647950" y="666750"/>
                    </a:cubicBezTo>
                    <a:cubicBezTo>
                      <a:pt x="2666300" y="674905"/>
                      <a:pt x="2705100" y="685800"/>
                      <a:pt x="2705100" y="685800"/>
                    </a:cubicBezTo>
                    <a:cubicBezTo>
                      <a:pt x="2711450" y="695325"/>
                      <a:pt x="2715211" y="707224"/>
                      <a:pt x="2724150" y="714375"/>
                    </a:cubicBezTo>
                    <a:cubicBezTo>
                      <a:pt x="2731990" y="720647"/>
                      <a:pt x="2743948" y="719024"/>
                      <a:pt x="2752725" y="723900"/>
                    </a:cubicBezTo>
                    <a:cubicBezTo>
                      <a:pt x="2772739" y="735019"/>
                      <a:pt x="2790825" y="749300"/>
                      <a:pt x="2809875" y="762000"/>
                    </a:cubicBezTo>
                    <a:lnTo>
                      <a:pt x="2838450" y="781050"/>
                    </a:lnTo>
                    <a:cubicBezTo>
                      <a:pt x="2889250" y="857250"/>
                      <a:pt x="2822575" y="765175"/>
                      <a:pt x="2886075" y="828675"/>
                    </a:cubicBezTo>
                    <a:cubicBezTo>
                      <a:pt x="2949575" y="892175"/>
                      <a:pt x="2857500" y="825500"/>
                      <a:pt x="2933700" y="876300"/>
                    </a:cubicBezTo>
                    <a:cubicBezTo>
                      <a:pt x="2940050" y="885825"/>
                      <a:pt x="2943042" y="898808"/>
                      <a:pt x="2952750" y="904875"/>
                    </a:cubicBezTo>
                    <a:cubicBezTo>
                      <a:pt x="2969778" y="915518"/>
                      <a:pt x="2990850" y="917575"/>
                      <a:pt x="3009900" y="923925"/>
                    </a:cubicBezTo>
                    <a:lnTo>
                      <a:pt x="3067050" y="942975"/>
                    </a:lnTo>
                    <a:lnTo>
                      <a:pt x="3124200" y="962025"/>
                    </a:lnTo>
                    <a:lnTo>
                      <a:pt x="3152775" y="971550"/>
                    </a:lnTo>
                  </a:path>
                </a:pathLst>
              </a:custGeom>
              <a:noFill/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573331" y="3591137"/>
                    <a:ext cx="1119173" cy="382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a14:m>
                    <a:r>
                      <a:rPr lang="en-US" dirty="0"/>
                      <a:t>(IMU)</a:t>
                    </a:r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3331" y="3591137"/>
                    <a:ext cx="1119173" cy="38241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3175" b="-253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3688079" y="4392523"/>
                    <a:ext cx="1119173" cy="4137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a14:m>
                    <a:r>
                      <a:rPr lang="en-US" dirty="0"/>
                      <a:t>(IMU)</a:t>
                    </a: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8079" y="4392523"/>
                    <a:ext cx="1119173" cy="41370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4478" b="-179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/>
            <p:cNvGrpSpPr/>
            <p:nvPr/>
          </p:nvGrpSpPr>
          <p:grpSpPr>
            <a:xfrm>
              <a:off x="5376548" y="2079564"/>
              <a:ext cx="1974539" cy="3392834"/>
              <a:chOff x="5376548" y="2003441"/>
              <a:chExt cx="1974539" cy="339283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376548" y="2003441"/>
                <a:ext cx="1974539" cy="3392834"/>
                <a:chOff x="3008247" y="2607214"/>
                <a:chExt cx="1974539" cy="3392834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8130" b="99187" l="2326" r="86047">
                              <a14:foregroundMark x1="32558" y1="13821" x2="32558" y2="13821"/>
                              <a14:foregroundMark x1="34884" y1="14634" x2="70930" y2="17886"/>
                              <a14:foregroundMark x1="69767" y1="17886" x2="79070" y2="52033"/>
                              <a14:foregroundMark x1="79070" y1="52033" x2="63953" y2="84553"/>
                              <a14:foregroundMark x1="63953" y1="84553" x2="79070" y2="95935"/>
                              <a14:foregroundMark x1="32558" y1="14634" x2="24419" y2="49593"/>
                              <a14:foregroundMark x1="24419" y1="49593" x2="3488" y2="81301"/>
                              <a14:foregroundMark x1="3488" y1="81301" x2="15116" y2="926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6802" y="2607214"/>
                  <a:ext cx="1765984" cy="3392834"/>
                </a:xfrm>
                <a:prstGeom prst="rect">
                  <a:avLst/>
                </a:prstGeom>
              </p:spPr>
            </p:pic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3642430" y="3518179"/>
                  <a:ext cx="309716" cy="15424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3347613" y="3522638"/>
                  <a:ext cx="309716" cy="154245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3657329" y="3676883"/>
                  <a:ext cx="0" cy="32004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be 44"/>
                <p:cNvSpPr/>
                <p:nvPr/>
              </p:nvSpPr>
              <p:spPr>
                <a:xfrm>
                  <a:off x="3556168" y="3452044"/>
                  <a:ext cx="201101" cy="440760"/>
                </a:xfrm>
                <a:prstGeom prst="cube">
                  <a:avLst>
                    <a:gd name="adj" fmla="val 77100"/>
                  </a:avLst>
                </a:prstGeom>
                <a:solidFill>
                  <a:srgbClr val="F2F2F2">
                    <a:alpha val="18039"/>
                  </a:srgbClr>
                </a:solidFill>
                <a:ln w="63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4256994" y="3452044"/>
                  <a:ext cx="627942" cy="560881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303064" y="4622088"/>
                  <a:ext cx="309716" cy="15424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008247" y="4626547"/>
                  <a:ext cx="309716" cy="154245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3317963" y="4780792"/>
                  <a:ext cx="0" cy="32004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0" name="Cube 49"/>
                <p:cNvSpPr/>
                <p:nvPr/>
              </p:nvSpPr>
              <p:spPr>
                <a:xfrm>
                  <a:off x="3216802" y="4555953"/>
                  <a:ext cx="201101" cy="440760"/>
                </a:xfrm>
                <a:prstGeom prst="cube">
                  <a:avLst>
                    <a:gd name="adj" fmla="val 77100"/>
                  </a:avLst>
                </a:prstGeom>
                <a:solidFill>
                  <a:srgbClr val="F2F2F2">
                    <a:alpha val="18039"/>
                  </a:srgbClr>
                </a:solidFill>
                <a:ln w="63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4221956" y="4711879"/>
                  <a:ext cx="627942" cy="560881"/>
                </a:xfrm>
                <a:prstGeom prst="rect">
                  <a:avLst/>
                </a:prstGeom>
              </p:spPr>
            </p:pic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3118265" y="5517976"/>
                  <a:ext cx="309716" cy="15424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3423724" y="5517975"/>
                  <a:ext cx="309716" cy="154245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flipV="1">
                  <a:off x="3428592" y="5204004"/>
                  <a:ext cx="0" cy="32004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5" name="Cube 54"/>
                <p:cNvSpPr/>
                <p:nvPr/>
              </p:nvSpPr>
              <p:spPr>
                <a:xfrm rot="16200000">
                  <a:off x="3323174" y="5313783"/>
                  <a:ext cx="201101" cy="440760"/>
                </a:xfrm>
                <a:prstGeom prst="cube">
                  <a:avLst>
                    <a:gd name="adj" fmla="val 77100"/>
                  </a:avLst>
                </a:prstGeom>
                <a:solidFill>
                  <a:srgbClr val="F2F2F2">
                    <a:alpha val="18039"/>
                  </a:srgbClr>
                </a:solidFill>
                <a:ln w="63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Connector 55"/>
                <p:cNvCxnSpPr/>
                <p:nvPr/>
              </p:nvCxnSpPr>
              <p:spPr>
                <a:xfrm flipV="1">
                  <a:off x="4171915" y="5656032"/>
                  <a:ext cx="309716" cy="15424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4477374" y="5656031"/>
                  <a:ext cx="309716" cy="154245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4482242" y="5342060"/>
                  <a:ext cx="0" cy="32004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9" name="Cube 58"/>
                <p:cNvSpPr/>
                <p:nvPr/>
              </p:nvSpPr>
              <p:spPr>
                <a:xfrm rot="16200000">
                  <a:off x="4376824" y="5451839"/>
                  <a:ext cx="201101" cy="440760"/>
                </a:xfrm>
                <a:prstGeom prst="cube">
                  <a:avLst>
                    <a:gd name="adj" fmla="val 77100"/>
                  </a:avLst>
                </a:prstGeom>
                <a:solidFill>
                  <a:srgbClr val="F2F2F2">
                    <a:alpha val="18039"/>
                  </a:srgbClr>
                </a:solidFill>
                <a:ln w="63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908508" y="2022018"/>
                    <a:ext cx="1119173" cy="381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8508" y="2022018"/>
                    <a:ext cx="1119173" cy="3814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/>
            <p:cNvGrpSpPr/>
            <p:nvPr/>
          </p:nvGrpSpPr>
          <p:grpSpPr>
            <a:xfrm>
              <a:off x="4163487" y="5252690"/>
              <a:ext cx="3006410" cy="1218341"/>
              <a:chOff x="4163487" y="5176567"/>
              <a:chExt cx="3006410" cy="1218341"/>
            </a:xfrm>
          </p:grpSpPr>
          <p:cxnSp>
            <p:nvCxnSpPr>
              <p:cNvPr id="61" name="Straight Arrow Connector 60"/>
              <p:cNvCxnSpPr>
                <a:cxnSpLocks/>
              </p:cNvCxnSpPr>
              <p:nvPr/>
            </p:nvCxnSpPr>
            <p:spPr>
              <a:xfrm flipV="1">
                <a:off x="4170142" y="5176567"/>
                <a:ext cx="1583813" cy="1218341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cxnSpLocks/>
              </p:cNvCxnSpPr>
              <p:nvPr/>
            </p:nvCxnSpPr>
            <p:spPr>
              <a:xfrm flipV="1">
                <a:off x="4163487" y="5337449"/>
                <a:ext cx="2475438" cy="1057459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4347834" y="5190753"/>
                    <a:ext cx="1119173" cy="386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7834" y="5190753"/>
                    <a:ext cx="1119173" cy="38606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6050724" y="5563627"/>
                    <a:ext cx="1119173" cy="4173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0724" y="5563627"/>
                    <a:ext cx="1119173" cy="41735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73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55881" y="6113256"/>
              <a:ext cx="621162" cy="621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0588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Method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571830"/>
            <a:ext cx="8153400" cy="4495800"/>
          </a:xfrm>
        </p:spPr>
        <p:txBody>
          <a:bodyPr/>
          <a:lstStyle/>
          <a:p>
            <a:r>
              <a:rPr lang="en-US" dirty="0"/>
              <a:t>Camera Based Calibration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29782" y="2830831"/>
            <a:ext cx="604533" cy="544879"/>
            <a:chOff x="2215811" y="2894852"/>
            <a:chExt cx="604533" cy="544879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510628" y="2960987"/>
              <a:ext cx="309716" cy="154245"/>
            </a:xfrm>
            <a:prstGeom prst="line">
              <a:avLst/>
            </a:prstGeom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215811" y="2965446"/>
              <a:ext cx="309716" cy="154245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25527" y="3119691"/>
              <a:ext cx="0" cy="32004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Cube 9"/>
            <p:cNvSpPr/>
            <p:nvPr/>
          </p:nvSpPr>
          <p:spPr>
            <a:xfrm>
              <a:off x="2424366" y="2894852"/>
              <a:ext cx="201101" cy="440760"/>
            </a:xfrm>
            <a:prstGeom prst="cube">
              <a:avLst>
                <a:gd name="adj" fmla="val 77100"/>
              </a:avLst>
            </a:prstGeom>
            <a:solidFill>
              <a:srgbClr val="F2F2F2">
                <a:alpha val="18039"/>
              </a:srgb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76906" y="2458253"/>
            <a:ext cx="3300040" cy="2181743"/>
            <a:chOff x="876906" y="2458253"/>
            <a:chExt cx="3300040" cy="2181743"/>
          </a:xfrm>
        </p:grpSpPr>
        <p:grpSp>
          <p:nvGrpSpPr>
            <p:cNvPr id="21" name="Group 20"/>
            <p:cNvGrpSpPr/>
            <p:nvPr/>
          </p:nvGrpSpPr>
          <p:grpSpPr>
            <a:xfrm>
              <a:off x="2092127" y="3623650"/>
              <a:ext cx="1021479" cy="1016346"/>
              <a:chOff x="2280234" y="4397202"/>
              <a:chExt cx="1021479" cy="1016346"/>
            </a:xfrm>
          </p:grpSpPr>
          <p:pic>
            <p:nvPicPr>
              <p:cNvPr id="20" name="Picture 2" descr="Image result for 3d coordinat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0234" y="4397202"/>
                <a:ext cx="1021479" cy="1016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5143" y="4674738"/>
                <a:ext cx="621162" cy="621162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 rot="5159578">
              <a:off x="3602240" y="2628984"/>
              <a:ext cx="604533" cy="544879"/>
              <a:chOff x="2215811" y="2894852"/>
              <a:chExt cx="604533" cy="544879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2510628" y="2960987"/>
                <a:ext cx="309716" cy="1542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2215811" y="2965446"/>
                <a:ext cx="309716" cy="15424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2525527" y="3119691"/>
                <a:ext cx="0" cy="32004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Cube 15"/>
              <p:cNvSpPr/>
              <p:nvPr/>
            </p:nvSpPr>
            <p:spPr>
              <a:xfrm>
                <a:off x="2424366" y="2894852"/>
                <a:ext cx="201101" cy="440760"/>
              </a:xfrm>
              <a:prstGeom prst="cube">
                <a:avLst>
                  <a:gd name="adj" fmla="val 77100"/>
                </a:avLst>
              </a:prstGeom>
              <a:solidFill>
                <a:srgbClr val="F2F2F2">
                  <a:alpha val="18039"/>
                </a:srgbClr>
              </a:solidFill>
              <a:ln w="63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Freeform: Shape 18"/>
            <p:cNvSpPr/>
            <p:nvPr/>
          </p:nvSpPr>
          <p:spPr>
            <a:xfrm>
              <a:off x="1190625" y="2714625"/>
              <a:ext cx="2648248" cy="685800"/>
            </a:xfrm>
            <a:custGeom>
              <a:avLst/>
              <a:gdLst>
                <a:gd name="connsiteX0" fmla="*/ 0 w 2648248"/>
                <a:gd name="connsiteY0" fmla="*/ 152400 h 685800"/>
                <a:gd name="connsiteX1" fmla="*/ 28575 w 2648248"/>
                <a:gd name="connsiteY1" fmla="*/ 104775 h 685800"/>
                <a:gd name="connsiteX2" fmla="*/ 95250 w 2648248"/>
                <a:gd name="connsiteY2" fmla="*/ 57150 h 685800"/>
                <a:gd name="connsiteX3" fmla="*/ 133350 w 2648248"/>
                <a:gd name="connsiteY3" fmla="*/ 28575 h 685800"/>
                <a:gd name="connsiteX4" fmla="*/ 257175 w 2648248"/>
                <a:gd name="connsiteY4" fmla="*/ 0 h 685800"/>
                <a:gd name="connsiteX5" fmla="*/ 447675 w 2648248"/>
                <a:gd name="connsiteY5" fmla="*/ 19050 h 685800"/>
                <a:gd name="connsiteX6" fmla="*/ 485775 w 2648248"/>
                <a:gd name="connsiteY6" fmla="*/ 28575 h 685800"/>
                <a:gd name="connsiteX7" fmla="*/ 542925 w 2648248"/>
                <a:gd name="connsiteY7" fmla="*/ 47625 h 685800"/>
                <a:gd name="connsiteX8" fmla="*/ 561975 w 2648248"/>
                <a:gd name="connsiteY8" fmla="*/ 76200 h 685800"/>
                <a:gd name="connsiteX9" fmla="*/ 619125 w 2648248"/>
                <a:gd name="connsiteY9" fmla="*/ 123825 h 685800"/>
                <a:gd name="connsiteX10" fmla="*/ 666750 w 2648248"/>
                <a:gd name="connsiteY10" fmla="*/ 180975 h 685800"/>
                <a:gd name="connsiteX11" fmla="*/ 676275 w 2648248"/>
                <a:gd name="connsiteY11" fmla="*/ 209550 h 685800"/>
                <a:gd name="connsiteX12" fmla="*/ 714375 w 2648248"/>
                <a:gd name="connsiteY12" fmla="*/ 266700 h 685800"/>
                <a:gd name="connsiteX13" fmla="*/ 733425 w 2648248"/>
                <a:gd name="connsiteY13" fmla="*/ 295275 h 685800"/>
                <a:gd name="connsiteX14" fmla="*/ 790575 w 2648248"/>
                <a:gd name="connsiteY14" fmla="*/ 352425 h 685800"/>
                <a:gd name="connsiteX15" fmla="*/ 819150 w 2648248"/>
                <a:gd name="connsiteY15" fmla="*/ 381000 h 685800"/>
                <a:gd name="connsiteX16" fmla="*/ 847725 w 2648248"/>
                <a:gd name="connsiteY16" fmla="*/ 400050 h 685800"/>
                <a:gd name="connsiteX17" fmla="*/ 876300 w 2648248"/>
                <a:gd name="connsiteY17" fmla="*/ 428625 h 685800"/>
                <a:gd name="connsiteX18" fmla="*/ 933450 w 2648248"/>
                <a:gd name="connsiteY18" fmla="*/ 466725 h 685800"/>
                <a:gd name="connsiteX19" fmla="*/ 971550 w 2648248"/>
                <a:gd name="connsiteY19" fmla="*/ 495300 h 685800"/>
                <a:gd name="connsiteX20" fmla="*/ 1028700 w 2648248"/>
                <a:gd name="connsiteY20" fmla="*/ 533400 h 685800"/>
                <a:gd name="connsiteX21" fmla="*/ 1057275 w 2648248"/>
                <a:gd name="connsiteY21" fmla="*/ 561975 h 685800"/>
                <a:gd name="connsiteX22" fmla="*/ 1123950 w 2648248"/>
                <a:gd name="connsiteY22" fmla="*/ 590550 h 685800"/>
                <a:gd name="connsiteX23" fmla="*/ 1152525 w 2648248"/>
                <a:gd name="connsiteY23" fmla="*/ 609600 h 685800"/>
                <a:gd name="connsiteX24" fmla="*/ 1190625 w 2648248"/>
                <a:gd name="connsiteY24" fmla="*/ 628650 h 685800"/>
                <a:gd name="connsiteX25" fmla="*/ 1257300 w 2648248"/>
                <a:gd name="connsiteY25" fmla="*/ 666750 h 685800"/>
                <a:gd name="connsiteX26" fmla="*/ 1304925 w 2648248"/>
                <a:gd name="connsiteY26" fmla="*/ 676275 h 685800"/>
                <a:gd name="connsiteX27" fmla="*/ 1333500 w 2648248"/>
                <a:gd name="connsiteY27" fmla="*/ 685800 h 685800"/>
                <a:gd name="connsiteX28" fmla="*/ 1485900 w 2648248"/>
                <a:gd name="connsiteY28" fmla="*/ 676275 h 685800"/>
                <a:gd name="connsiteX29" fmla="*/ 1619250 w 2648248"/>
                <a:gd name="connsiteY29" fmla="*/ 647700 h 685800"/>
                <a:gd name="connsiteX30" fmla="*/ 1685925 w 2648248"/>
                <a:gd name="connsiteY30" fmla="*/ 638175 h 685800"/>
                <a:gd name="connsiteX31" fmla="*/ 1743075 w 2648248"/>
                <a:gd name="connsiteY31" fmla="*/ 619125 h 685800"/>
                <a:gd name="connsiteX32" fmla="*/ 1800225 w 2648248"/>
                <a:gd name="connsiteY32" fmla="*/ 581025 h 685800"/>
                <a:gd name="connsiteX33" fmla="*/ 1838325 w 2648248"/>
                <a:gd name="connsiteY33" fmla="*/ 571500 h 685800"/>
                <a:gd name="connsiteX34" fmla="*/ 1933575 w 2648248"/>
                <a:gd name="connsiteY34" fmla="*/ 533400 h 685800"/>
                <a:gd name="connsiteX35" fmla="*/ 2019300 w 2648248"/>
                <a:gd name="connsiteY35" fmla="*/ 476250 h 685800"/>
                <a:gd name="connsiteX36" fmla="*/ 2047875 w 2648248"/>
                <a:gd name="connsiteY36" fmla="*/ 457200 h 685800"/>
                <a:gd name="connsiteX37" fmla="*/ 2076450 w 2648248"/>
                <a:gd name="connsiteY37" fmla="*/ 447675 h 685800"/>
                <a:gd name="connsiteX38" fmla="*/ 2152650 w 2648248"/>
                <a:gd name="connsiteY38" fmla="*/ 428625 h 685800"/>
                <a:gd name="connsiteX39" fmla="*/ 2209800 w 2648248"/>
                <a:gd name="connsiteY39" fmla="*/ 409575 h 685800"/>
                <a:gd name="connsiteX40" fmla="*/ 2238375 w 2648248"/>
                <a:gd name="connsiteY40" fmla="*/ 400050 h 685800"/>
                <a:gd name="connsiteX41" fmla="*/ 2352675 w 2648248"/>
                <a:gd name="connsiteY41" fmla="*/ 438150 h 685800"/>
                <a:gd name="connsiteX42" fmla="*/ 2381250 w 2648248"/>
                <a:gd name="connsiteY42" fmla="*/ 447675 h 685800"/>
                <a:gd name="connsiteX43" fmla="*/ 2438400 w 2648248"/>
                <a:gd name="connsiteY43" fmla="*/ 476250 h 685800"/>
                <a:gd name="connsiteX44" fmla="*/ 2562225 w 2648248"/>
                <a:gd name="connsiteY44" fmla="*/ 457200 h 685800"/>
                <a:gd name="connsiteX45" fmla="*/ 2619375 w 2648248"/>
                <a:gd name="connsiteY45" fmla="*/ 419100 h 685800"/>
                <a:gd name="connsiteX46" fmla="*/ 2647950 w 2648248"/>
                <a:gd name="connsiteY46" fmla="*/ 3810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648248" h="685800">
                  <a:moveTo>
                    <a:pt x="0" y="152400"/>
                  </a:moveTo>
                  <a:cubicBezTo>
                    <a:pt x="9525" y="136525"/>
                    <a:pt x="16384" y="118708"/>
                    <a:pt x="28575" y="104775"/>
                  </a:cubicBezTo>
                  <a:cubicBezTo>
                    <a:pt x="38951" y="92916"/>
                    <a:pt x="80062" y="67999"/>
                    <a:pt x="95250" y="57150"/>
                  </a:cubicBezTo>
                  <a:cubicBezTo>
                    <a:pt x="108168" y="47923"/>
                    <a:pt x="119151" y="35675"/>
                    <a:pt x="133350" y="28575"/>
                  </a:cubicBezTo>
                  <a:cubicBezTo>
                    <a:pt x="175189" y="7655"/>
                    <a:pt x="211552" y="6518"/>
                    <a:pt x="257175" y="0"/>
                  </a:cubicBezTo>
                  <a:cubicBezTo>
                    <a:pt x="519392" y="15425"/>
                    <a:pt x="351044" y="-8559"/>
                    <a:pt x="447675" y="19050"/>
                  </a:cubicBezTo>
                  <a:cubicBezTo>
                    <a:pt x="460262" y="22646"/>
                    <a:pt x="473236" y="24813"/>
                    <a:pt x="485775" y="28575"/>
                  </a:cubicBezTo>
                  <a:cubicBezTo>
                    <a:pt x="505009" y="34345"/>
                    <a:pt x="542925" y="47625"/>
                    <a:pt x="542925" y="47625"/>
                  </a:cubicBezTo>
                  <a:cubicBezTo>
                    <a:pt x="549275" y="57150"/>
                    <a:pt x="553880" y="68105"/>
                    <a:pt x="561975" y="76200"/>
                  </a:cubicBezTo>
                  <a:cubicBezTo>
                    <a:pt x="636900" y="151125"/>
                    <a:pt x="541104" y="30200"/>
                    <a:pt x="619125" y="123825"/>
                  </a:cubicBezTo>
                  <a:cubicBezTo>
                    <a:pt x="685430" y="203391"/>
                    <a:pt x="583268" y="97493"/>
                    <a:pt x="666750" y="180975"/>
                  </a:cubicBezTo>
                  <a:cubicBezTo>
                    <a:pt x="669925" y="190500"/>
                    <a:pt x="671399" y="200773"/>
                    <a:pt x="676275" y="209550"/>
                  </a:cubicBezTo>
                  <a:cubicBezTo>
                    <a:pt x="687394" y="229564"/>
                    <a:pt x="701675" y="247650"/>
                    <a:pt x="714375" y="266700"/>
                  </a:cubicBezTo>
                  <a:cubicBezTo>
                    <a:pt x="720725" y="276225"/>
                    <a:pt x="725330" y="287180"/>
                    <a:pt x="733425" y="295275"/>
                  </a:cubicBezTo>
                  <a:lnTo>
                    <a:pt x="790575" y="352425"/>
                  </a:lnTo>
                  <a:cubicBezTo>
                    <a:pt x="800100" y="361950"/>
                    <a:pt x="807942" y="373528"/>
                    <a:pt x="819150" y="381000"/>
                  </a:cubicBezTo>
                  <a:cubicBezTo>
                    <a:pt x="828675" y="387350"/>
                    <a:pt x="838931" y="392721"/>
                    <a:pt x="847725" y="400050"/>
                  </a:cubicBezTo>
                  <a:cubicBezTo>
                    <a:pt x="858073" y="408674"/>
                    <a:pt x="865667" y="420355"/>
                    <a:pt x="876300" y="428625"/>
                  </a:cubicBezTo>
                  <a:cubicBezTo>
                    <a:pt x="894372" y="442681"/>
                    <a:pt x="915134" y="452988"/>
                    <a:pt x="933450" y="466725"/>
                  </a:cubicBezTo>
                  <a:cubicBezTo>
                    <a:pt x="946150" y="476250"/>
                    <a:pt x="958545" y="486196"/>
                    <a:pt x="971550" y="495300"/>
                  </a:cubicBezTo>
                  <a:cubicBezTo>
                    <a:pt x="990307" y="508430"/>
                    <a:pt x="1012511" y="517211"/>
                    <a:pt x="1028700" y="533400"/>
                  </a:cubicBezTo>
                  <a:cubicBezTo>
                    <a:pt x="1038225" y="542925"/>
                    <a:pt x="1046314" y="554145"/>
                    <a:pt x="1057275" y="561975"/>
                  </a:cubicBezTo>
                  <a:cubicBezTo>
                    <a:pt x="1103523" y="595009"/>
                    <a:pt x="1082493" y="569822"/>
                    <a:pt x="1123950" y="590550"/>
                  </a:cubicBezTo>
                  <a:cubicBezTo>
                    <a:pt x="1134189" y="595670"/>
                    <a:pt x="1142586" y="603920"/>
                    <a:pt x="1152525" y="609600"/>
                  </a:cubicBezTo>
                  <a:cubicBezTo>
                    <a:pt x="1164853" y="616645"/>
                    <a:pt x="1178297" y="621605"/>
                    <a:pt x="1190625" y="628650"/>
                  </a:cubicBezTo>
                  <a:cubicBezTo>
                    <a:pt x="1219889" y="645373"/>
                    <a:pt x="1222760" y="655237"/>
                    <a:pt x="1257300" y="666750"/>
                  </a:cubicBezTo>
                  <a:cubicBezTo>
                    <a:pt x="1272659" y="671870"/>
                    <a:pt x="1289219" y="672348"/>
                    <a:pt x="1304925" y="676275"/>
                  </a:cubicBezTo>
                  <a:cubicBezTo>
                    <a:pt x="1314665" y="678710"/>
                    <a:pt x="1323975" y="682625"/>
                    <a:pt x="1333500" y="685800"/>
                  </a:cubicBezTo>
                  <a:cubicBezTo>
                    <a:pt x="1384300" y="682625"/>
                    <a:pt x="1435336" y="682109"/>
                    <a:pt x="1485900" y="676275"/>
                  </a:cubicBezTo>
                  <a:cubicBezTo>
                    <a:pt x="1632773" y="659328"/>
                    <a:pt x="1534056" y="663190"/>
                    <a:pt x="1619250" y="647700"/>
                  </a:cubicBezTo>
                  <a:cubicBezTo>
                    <a:pt x="1641339" y="643684"/>
                    <a:pt x="1663700" y="641350"/>
                    <a:pt x="1685925" y="638175"/>
                  </a:cubicBezTo>
                  <a:cubicBezTo>
                    <a:pt x="1704975" y="631825"/>
                    <a:pt x="1726367" y="630264"/>
                    <a:pt x="1743075" y="619125"/>
                  </a:cubicBezTo>
                  <a:cubicBezTo>
                    <a:pt x="1762125" y="606425"/>
                    <a:pt x="1778013" y="586578"/>
                    <a:pt x="1800225" y="581025"/>
                  </a:cubicBezTo>
                  <a:cubicBezTo>
                    <a:pt x="1812925" y="577850"/>
                    <a:pt x="1825786" y="575262"/>
                    <a:pt x="1838325" y="571500"/>
                  </a:cubicBezTo>
                  <a:cubicBezTo>
                    <a:pt x="1874671" y="560596"/>
                    <a:pt x="1901750" y="552495"/>
                    <a:pt x="1933575" y="533400"/>
                  </a:cubicBezTo>
                  <a:lnTo>
                    <a:pt x="2019300" y="476250"/>
                  </a:lnTo>
                  <a:cubicBezTo>
                    <a:pt x="2028825" y="469900"/>
                    <a:pt x="2037015" y="460820"/>
                    <a:pt x="2047875" y="457200"/>
                  </a:cubicBezTo>
                  <a:cubicBezTo>
                    <a:pt x="2057400" y="454025"/>
                    <a:pt x="2066764" y="450317"/>
                    <a:pt x="2076450" y="447675"/>
                  </a:cubicBezTo>
                  <a:cubicBezTo>
                    <a:pt x="2101709" y="440786"/>
                    <a:pt x="2127812" y="436904"/>
                    <a:pt x="2152650" y="428625"/>
                  </a:cubicBezTo>
                  <a:lnTo>
                    <a:pt x="2209800" y="409575"/>
                  </a:lnTo>
                  <a:lnTo>
                    <a:pt x="2238375" y="400050"/>
                  </a:lnTo>
                  <a:lnTo>
                    <a:pt x="2352675" y="438150"/>
                  </a:lnTo>
                  <a:cubicBezTo>
                    <a:pt x="2362200" y="441325"/>
                    <a:pt x="2372896" y="442106"/>
                    <a:pt x="2381250" y="447675"/>
                  </a:cubicBezTo>
                  <a:cubicBezTo>
                    <a:pt x="2418179" y="472294"/>
                    <a:pt x="2398965" y="463105"/>
                    <a:pt x="2438400" y="476250"/>
                  </a:cubicBezTo>
                  <a:cubicBezTo>
                    <a:pt x="2452413" y="474849"/>
                    <a:pt x="2532084" y="473945"/>
                    <a:pt x="2562225" y="457200"/>
                  </a:cubicBezTo>
                  <a:cubicBezTo>
                    <a:pt x="2582239" y="446081"/>
                    <a:pt x="2600325" y="431800"/>
                    <a:pt x="2619375" y="419100"/>
                  </a:cubicBezTo>
                  <a:cubicBezTo>
                    <a:pt x="2653234" y="396528"/>
                    <a:pt x="2647950" y="411498"/>
                    <a:pt x="2647950" y="38100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cxnSpLocks/>
            </p:cNvCxnSpPr>
            <p:nvPr/>
          </p:nvCxnSpPr>
          <p:spPr>
            <a:xfrm flipH="1" flipV="1">
              <a:off x="1130616" y="3195989"/>
              <a:ext cx="1066420" cy="816209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876906" y="3819730"/>
                  <a:ext cx="1119173" cy="386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906" y="3819730"/>
                  <a:ext cx="1119173" cy="386068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415998" y="2458253"/>
                  <a:ext cx="1119173" cy="382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dirty="0"/>
                    <a:t>(IMU)</a:t>
                  </a: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998" y="2458253"/>
                  <a:ext cx="1119173" cy="382412"/>
                </a:xfrm>
                <a:prstGeom prst="rect">
                  <a:avLst/>
                </a:prstGeom>
                <a:blipFill>
                  <a:blip r:embed="rId5"/>
                  <a:stretch>
                    <a:fillRect t="-3175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cxnSpLocks/>
            <a:endCxn id="16" idx="3"/>
          </p:cNvCxnSpPr>
          <p:nvPr/>
        </p:nvCxnSpPr>
        <p:spPr>
          <a:xfrm flipV="1">
            <a:off x="1316882" y="2842673"/>
            <a:ext cx="2414776" cy="1767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868722" y="2342026"/>
                <a:ext cx="4124555" cy="19932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the visible time set </a:t>
                </a: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22" y="2342026"/>
                <a:ext cx="4124555" cy="1993238"/>
              </a:xfrm>
              <a:prstGeom prst="rect">
                <a:avLst/>
              </a:prstGeom>
              <a:blipFill>
                <a:blip r:embed="rId6"/>
                <a:stretch>
                  <a:fillRect l="-1180" t="-1216" b="-36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/>
          <p:cNvSpPr txBox="1"/>
          <p:nvPr/>
        </p:nvSpPr>
        <p:spPr>
          <a:xfrm>
            <a:off x="4859690" y="4478795"/>
            <a:ext cx="412455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Keys: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tight time 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as many paired data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handle IMU accumulated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Time-weighted 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locate IMU on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CV track method is possible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RANSAC to get rid of wrong data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585286" y="4211767"/>
            <a:ext cx="4274404" cy="2298830"/>
            <a:chOff x="585286" y="4211767"/>
            <a:chExt cx="4274404" cy="2298830"/>
          </a:xfrm>
        </p:grpSpPr>
        <p:sp>
          <p:nvSpPr>
            <p:cNvPr id="22" name="Rectangle 21"/>
            <p:cNvSpPr/>
            <p:nvPr/>
          </p:nvSpPr>
          <p:spPr>
            <a:xfrm>
              <a:off x="1316882" y="5380602"/>
              <a:ext cx="2395733" cy="1129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1651460" y="5535614"/>
              <a:ext cx="1469278" cy="685800"/>
            </a:xfrm>
            <a:custGeom>
              <a:avLst/>
              <a:gdLst>
                <a:gd name="connsiteX0" fmla="*/ 0 w 2648248"/>
                <a:gd name="connsiteY0" fmla="*/ 152400 h 685800"/>
                <a:gd name="connsiteX1" fmla="*/ 28575 w 2648248"/>
                <a:gd name="connsiteY1" fmla="*/ 104775 h 685800"/>
                <a:gd name="connsiteX2" fmla="*/ 95250 w 2648248"/>
                <a:gd name="connsiteY2" fmla="*/ 57150 h 685800"/>
                <a:gd name="connsiteX3" fmla="*/ 133350 w 2648248"/>
                <a:gd name="connsiteY3" fmla="*/ 28575 h 685800"/>
                <a:gd name="connsiteX4" fmla="*/ 257175 w 2648248"/>
                <a:gd name="connsiteY4" fmla="*/ 0 h 685800"/>
                <a:gd name="connsiteX5" fmla="*/ 447675 w 2648248"/>
                <a:gd name="connsiteY5" fmla="*/ 19050 h 685800"/>
                <a:gd name="connsiteX6" fmla="*/ 485775 w 2648248"/>
                <a:gd name="connsiteY6" fmla="*/ 28575 h 685800"/>
                <a:gd name="connsiteX7" fmla="*/ 542925 w 2648248"/>
                <a:gd name="connsiteY7" fmla="*/ 47625 h 685800"/>
                <a:gd name="connsiteX8" fmla="*/ 561975 w 2648248"/>
                <a:gd name="connsiteY8" fmla="*/ 76200 h 685800"/>
                <a:gd name="connsiteX9" fmla="*/ 619125 w 2648248"/>
                <a:gd name="connsiteY9" fmla="*/ 123825 h 685800"/>
                <a:gd name="connsiteX10" fmla="*/ 666750 w 2648248"/>
                <a:gd name="connsiteY10" fmla="*/ 180975 h 685800"/>
                <a:gd name="connsiteX11" fmla="*/ 676275 w 2648248"/>
                <a:gd name="connsiteY11" fmla="*/ 209550 h 685800"/>
                <a:gd name="connsiteX12" fmla="*/ 714375 w 2648248"/>
                <a:gd name="connsiteY12" fmla="*/ 266700 h 685800"/>
                <a:gd name="connsiteX13" fmla="*/ 733425 w 2648248"/>
                <a:gd name="connsiteY13" fmla="*/ 295275 h 685800"/>
                <a:gd name="connsiteX14" fmla="*/ 790575 w 2648248"/>
                <a:gd name="connsiteY14" fmla="*/ 352425 h 685800"/>
                <a:gd name="connsiteX15" fmla="*/ 819150 w 2648248"/>
                <a:gd name="connsiteY15" fmla="*/ 381000 h 685800"/>
                <a:gd name="connsiteX16" fmla="*/ 847725 w 2648248"/>
                <a:gd name="connsiteY16" fmla="*/ 400050 h 685800"/>
                <a:gd name="connsiteX17" fmla="*/ 876300 w 2648248"/>
                <a:gd name="connsiteY17" fmla="*/ 428625 h 685800"/>
                <a:gd name="connsiteX18" fmla="*/ 933450 w 2648248"/>
                <a:gd name="connsiteY18" fmla="*/ 466725 h 685800"/>
                <a:gd name="connsiteX19" fmla="*/ 971550 w 2648248"/>
                <a:gd name="connsiteY19" fmla="*/ 495300 h 685800"/>
                <a:gd name="connsiteX20" fmla="*/ 1028700 w 2648248"/>
                <a:gd name="connsiteY20" fmla="*/ 533400 h 685800"/>
                <a:gd name="connsiteX21" fmla="*/ 1057275 w 2648248"/>
                <a:gd name="connsiteY21" fmla="*/ 561975 h 685800"/>
                <a:gd name="connsiteX22" fmla="*/ 1123950 w 2648248"/>
                <a:gd name="connsiteY22" fmla="*/ 590550 h 685800"/>
                <a:gd name="connsiteX23" fmla="*/ 1152525 w 2648248"/>
                <a:gd name="connsiteY23" fmla="*/ 609600 h 685800"/>
                <a:gd name="connsiteX24" fmla="*/ 1190625 w 2648248"/>
                <a:gd name="connsiteY24" fmla="*/ 628650 h 685800"/>
                <a:gd name="connsiteX25" fmla="*/ 1257300 w 2648248"/>
                <a:gd name="connsiteY25" fmla="*/ 666750 h 685800"/>
                <a:gd name="connsiteX26" fmla="*/ 1304925 w 2648248"/>
                <a:gd name="connsiteY26" fmla="*/ 676275 h 685800"/>
                <a:gd name="connsiteX27" fmla="*/ 1333500 w 2648248"/>
                <a:gd name="connsiteY27" fmla="*/ 685800 h 685800"/>
                <a:gd name="connsiteX28" fmla="*/ 1485900 w 2648248"/>
                <a:gd name="connsiteY28" fmla="*/ 676275 h 685800"/>
                <a:gd name="connsiteX29" fmla="*/ 1619250 w 2648248"/>
                <a:gd name="connsiteY29" fmla="*/ 647700 h 685800"/>
                <a:gd name="connsiteX30" fmla="*/ 1685925 w 2648248"/>
                <a:gd name="connsiteY30" fmla="*/ 638175 h 685800"/>
                <a:gd name="connsiteX31" fmla="*/ 1743075 w 2648248"/>
                <a:gd name="connsiteY31" fmla="*/ 619125 h 685800"/>
                <a:gd name="connsiteX32" fmla="*/ 1800225 w 2648248"/>
                <a:gd name="connsiteY32" fmla="*/ 581025 h 685800"/>
                <a:gd name="connsiteX33" fmla="*/ 1838325 w 2648248"/>
                <a:gd name="connsiteY33" fmla="*/ 571500 h 685800"/>
                <a:gd name="connsiteX34" fmla="*/ 1933575 w 2648248"/>
                <a:gd name="connsiteY34" fmla="*/ 533400 h 685800"/>
                <a:gd name="connsiteX35" fmla="*/ 2019300 w 2648248"/>
                <a:gd name="connsiteY35" fmla="*/ 476250 h 685800"/>
                <a:gd name="connsiteX36" fmla="*/ 2047875 w 2648248"/>
                <a:gd name="connsiteY36" fmla="*/ 457200 h 685800"/>
                <a:gd name="connsiteX37" fmla="*/ 2076450 w 2648248"/>
                <a:gd name="connsiteY37" fmla="*/ 447675 h 685800"/>
                <a:gd name="connsiteX38" fmla="*/ 2152650 w 2648248"/>
                <a:gd name="connsiteY38" fmla="*/ 428625 h 685800"/>
                <a:gd name="connsiteX39" fmla="*/ 2209800 w 2648248"/>
                <a:gd name="connsiteY39" fmla="*/ 409575 h 685800"/>
                <a:gd name="connsiteX40" fmla="*/ 2238375 w 2648248"/>
                <a:gd name="connsiteY40" fmla="*/ 400050 h 685800"/>
                <a:gd name="connsiteX41" fmla="*/ 2352675 w 2648248"/>
                <a:gd name="connsiteY41" fmla="*/ 438150 h 685800"/>
                <a:gd name="connsiteX42" fmla="*/ 2381250 w 2648248"/>
                <a:gd name="connsiteY42" fmla="*/ 447675 h 685800"/>
                <a:gd name="connsiteX43" fmla="*/ 2438400 w 2648248"/>
                <a:gd name="connsiteY43" fmla="*/ 476250 h 685800"/>
                <a:gd name="connsiteX44" fmla="*/ 2562225 w 2648248"/>
                <a:gd name="connsiteY44" fmla="*/ 457200 h 685800"/>
                <a:gd name="connsiteX45" fmla="*/ 2619375 w 2648248"/>
                <a:gd name="connsiteY45" fmla="*/ 419100 h 685800"/>
                <a:gd name="connsiteX46" fmla="*/ 2647950 w 2648248"/>
                <a:gd name="connsiteY46" fmla="*/ 3810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648248" h="685800">
                  <a:moveTo>
                    <a:pt x="0" y="152400"/>
                  </a:moveTo>
                  <a:cubicBezTo>
                    <a:pt x="9525" y="136525"/>
                    <a:pt x="16384" y="118708"/>
                    <a:pt x="28575" y="104775"/>
                  </a:cubicBezTo>
                  <a:cubicBezTo>
                    <a:pt x="38951" y="92916"/>
                    <a:pt x="80062" y="67999"/>
                    <a:pt x="95250" y="57150"/>
                  </a:cubicBezTo>
                  <a:cubicBezTo>
                    <a:pt x="108168" y="47923"/>
                    <a:pt x="119151" y="35675"/>
                    <a:pt x="133350" y="28575"/>
                  </a:cubicBezTo>
                  <a:cubicBezTo>
                    <a:pt x="175189" y="7655"/>
                    <a:pt x="211552" y="6518"/>
                    <a:pt x="257175" y="0"/>
                  </a:cubicBezTo>
                  <a:cubicBezTo>
                    <a:pt x="519392" y="15425"/>
                    <a:pt x="351044" y="-8559"/>
                    <a:pt x="447675" y="19050"/>
                  </a:cubicBezTo>
                  <a:cubicBezTo>
                    <a:pt x="460262" y="22646"/>
                    <a:pt x="473236" y="24813"/>
                    <a:pt x="485775" y="28575"/>
                  </a:cubicBezTo>
                  <a:cubicBezTo>
                    <a:pt x="505009" y="34345"/>
                    <a:pt x="542925" y="47625"/>
                    <a:pt x="542925" y="47625"/>
                  </a:cubicBezTo>
                  <a:cubicBezTo>
                    <a:pt x="549275" y="57150"/>
                    <a:pt x="553880" y="68105"/>
                    <a:pt x="561975" y="76200"/>
                  </a:cubicBezTo>
                  <a:cubicBezTo>
                    <a:pt x="636900" y="151125"/>
                    <a:pt x="541104" y="30200"/>
                    <a:pt x="619125" y="123825"/>
                  </a:cubicBezTo>
                  <a:cubicBezTo>
                    <a:pt x="685430" y="203391"/>
                    <a:pt x="583268" y="97493"/>
                    <a:pt x="666750" y="180975"/>
                  </a:cubicBezTo>
                  <a:cubicBezTo>
                    <a:pt x="669925" y="190500"/>
                    <a:pt x="671399" y="200773"/>
                    <a:pt x="676275" y="209550"/>
                  </a:cubicBezTo>
                  <a:cubicBezTo>
                    <a:pt x="687394" y="229564"/>
                    <a:pt x="701675" y="247650"/>
                    <a:pt x="714375" y="266700"/>
                  </a:cubicBezTo>
                  <a:cubicBezTo>
                    <a:pt x="720725" y="276225"/>
                    <a:pt x="725330" y="287180"/>
                    <a:pt x="733425" y="295275"/>
                  </a:cubicBezTo>
                  <a:lnTo>
                    <a:pt x="790575" y="352425"/>
                  </a:lnTo>
                  <a:cubicBezTo>
                    <a:pt x="800100" y="361950"/>
                    <a:pt x="807942" y="373528"/>
                    <a:pt x="819150" y="381000"/>
                  </a:cubicBezTo>
                  <a:cubicBezTo>
                    <a:pt x="828675" y="387350"/>
                    <a:pt x="838931" y="392721"/>
                    <a:pt x="847725" y="400050"/>
                  </a:cubicBezTo>
                  <a:cubicBezTo>
                    <a:pt x="858073" y="408674"/>
                    <a:pt x="865667" y="420355"/>
                    <a:pt x="876300" y="428625"/>
                  </a:cubicBezTo>
                  <a:cubicBezTo>
                    <a:pt x="894372" y="442681"/>
                    <a:pt x="915134" y="452988"/>
                    <a:pt x="933450" y="466725"/>
                  </a:cubicBezTo>
                  <a:cubicBezTo>
                    <a:pt x="946150" y="476250"/>
                    <a:pt x="958545" y="486196"/>
                    <a:pt x="971550" y="495300"/>
                  </a:cubicBezTo>
                  <a:cubicBezTo>
                    <a:pt x="990307" y="508430"/>
                    <a:pt x="1012511" y="517211"/>
                    <a:pt x="1028700" y="533400"/>
                  </a:cubicBezTo>
                  <a:cubicBezTo>
                    <a:pt x="1038225" y="542925"/>
                    <a:pt x="1046314" y="554145"/>
                    <a:pt x="1057275" y="561975"/>
                  </a:cubicBezTo>
                  <a:cubicBezTo>
                    <a:pt x="1103523" y="595009"/>
                    <a:pt x="1082493" y="569822"/>
                    <a:pt x="1123950" y="590550"/>
                  </a:cubicBezTo>
                  <a:cubicBezTo>
                    <a:pt x="1134189" y="595670"/>
                    <a:pt x="1142586" y="603920"/>
                    <a:pt x="1152525" y="609600"/>
                  </a:cubicBezTo>
                  <a:cubicBezTo>
                    <a:pt x="1164853" y="616645"/>
                    <a:pt x="1178297" y="621605"/>
                    <a:pt x="1190625" y="628650"/>
                  </a:cubicBezTo>
                  <a:cubicBezTo>
                    <a:pt x="1219889" y="645373"/>
                    <a:pt x="1222760" y="655237"/>
                    <a:pt x="1257300" y="666750"/>
                  </a:cubicBezTo>
                  <a:cubicBezTo>
                    <a:pt x="1272659" y="671870"/>
                    <a:pt x="1289219" y="672348"/>
                    <a:pt x="1304925" y="676275"/>
                  </a:cubicBezTo>
                  <a:cubicBezTo>
                    <a:pt x="1314665" y="678710"/>
                    <a:pt x="1323975" y="682625"/>
                    <a:pt x="1333500" y="685800"/>
                  </a:cubicBezTo>
                  <a:cubicBezTo>
                    <a:pt x="1384300" y="682625"/>
                    <a:pt x="1435336" y="682109"/>
                    <a:pt x="1485900" y="676275"/>
                  </a:cubicBezTo>
                  <a:cubicBezTo>
                    <a:pt x="1632773" y="659328"/>
                    <a:pt x="1534056" y="663190"/>
                    <a:pt x="1619250" y="647700"/>
                  </a:cubicBezTo>
                  <a:cubicBezTo>
                    <a:pt x="1641339" y="643684"/>
                    <a:pt x="1663700" y="641350"/>
                    <a:pt x="1685925" y="638175"/>
                  </a:cubicBezTo>
                  <a:cubicBezTo>
                    <a:pt x="1704975" y="631825"/>
                    <a:pt x="1726367" y="630264"/>
                    <a:pt x="1743075" y="619125"/>
                  </a:cubicBezTo>
                  <a:cubicBezTo>
                    <a:pt x="1762125" y="606425"/>
                    <a:pt x="1778013" y="586578"/>
                    <a:pt x="1800225" y="581025"/>
                  </a:cubicBezTo>
                  <a:cubicBezTo>
                    <a:pt x="1812925" y="577850"/>
                    <a:pt x="1825786" y="575262"/>
                    <a:pt x="1838325" y="571500"/>
                  </a:cubicBezTo>
                  <a:cubicBezTo>
                    <a:pt x="1874671" y="560596"/>
                    <a:pt x="1901750" y="552495"/>
                    <a:pt x="1933575" y="533400"/>
                  </a:cubicBezTo>
                  <a:lnTo>
                    <a:pt x="2019300" y="476250"/>
                  </a:lnTo>
                  <a:cubicBezTo>
                    <a:pt x="2028825" y="469900"/>
                    <a:pt x="2037015" y="460820"/>
                    <a:pt x="2047875" y="457200"/>
                  </a:cubicBezTo>
                  <a:cubicBezTo>
                    <a:pt x="2057400" y="454025"/>
                    <a:pt x="2066764" y="450317"/>
                    <a:pt x="2076450" y="447675"/>
                  </a:cubicBezTo>
                  <a:cubicBezTo>
                    <a:pt x="2101709" y="440786"/>
                    <a:pt x="2127812" y="436904"/>
                    <a:pt x="2152650" y="428625"/>
                  </a:cubicBezTo>
                  <a:lnTo>
                    <a:pt x="2209800" y="409575"/>
                  </a:lnTo>
                  <a:lnTo>
                    <a:pt x="2238375" y="400050"/>
                  </a:lnTo>
                  <a:lnTo>
                    <a:pt x="2352675" y="438150"/>
                  </a:lnTo>
                  <a:cubicBezTo>
                    <a:pt x="2362200" y="441325"/>
                    <a:pt x="2372896" y="442106"/>
                    <a:pt x="2381250" y="447675"/>
                  </a:cubicBezTo>
                  <a:cubicBezTo>
                    <a:pt x="2418179" y="472294"/>
                    <a:pt x="2398965" y="463105"/>
                    <a:pt x="2438400" y="476250"/>
                  </a:cubicBezTo>
                  <a:cubicBezTo>
                    <a:pt x="2452413" y="474849"/>
                    <a:pt x="2532084" y="473945"/>
                    <a:pt x="2562225" y="457200"/>
                  </a:cubicBezTo>
                  <a:cubicBezTo>
                    <a:pt x="2582239" y="446081"/>
                    <a:pt x="2600325" y="431800"/>
                    <a:pt x="2619375" y="419100"/>
                  </a:cubicBezTo>
                  <a:cubicBezTo>
                    <a:pt x="2653234" y="396528"/>
                    <a:pt x="2647950" y="411498"/>
                    <a:pt x="2647950" y="38100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436492" y="5746255"/>
              <a:ext cx="395978" cy="373547"/>
              <a:chOff x="2215811" y="2894852"/>
              <a:chExt cx="604533" cy="544879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V="1">
                <a:off x="2510628" y="2960987"/>
                <a:ext cx="309716" cy="1542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215811" y="2965446"/>
                <a:ext cx="309716" cy="15424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2525527" y="3119691"/>
                <a:ext cx="0" cy="32004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Cube 37"/>
              <p:cNvSpPr/>
              <p:nvPr/>
            </p:nvSpPr>
            <p:spPr>
              <a:xfrm>
                <a:off x="2424366" y="2894852"/>
                <a:ext cx="201101" cy="440760"/>
              </a:xfrm>
              <a:prstGeom prst="cube">
                <a:avLst>
                  <a:gd name="adj" fmla="val 77100"/>
                </a:avLst>
              </a:prstGeom>
              <a:solidFill>
                <a:srgbClr val="F2F2F2">
                  <a:alpha val="18039"/>
                </a:srgbClr>
              </a:solidFill>
              <a:ln w="63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5159578">
              <a:off x="2990934" y="5610723"/>
              <a:ext cx="440171" cy="396736"/>
              <a:chOff x="2215811" y="2894852"/>
              <a:chExt cx="604533" cy="544879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2510628" y="2960987"/>
                <a:ext cx="309716" cy="1542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2215811" y="2965446"/>
                <a:ext cx="309716" cy="15424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2525527" y="3119691"/>
                <a:ext cx="0" cy="32004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8" name="Cube 47"/>
              <p:cNvSpPr/>
              <p:nvPr/>
            </p:nvSpPr>
            <p:spPr>
              <a:xfrm>
                <a:off x="2424366" y="2894852"/>
                <a:ext cx="201101" cy="440760"/>
              </a:xfrm>
              <a:prstGeom prst="cube">
                <a:avLst>
                  <a:gd name="adj" fmla="val 77100"/>
                </a:avLst>
              </a:prstGeom>
              <a:solidFill>
                <a:srgbClr val="F2F2F2">
                  <a:alpha val="18039"/>
                </a:srgbClr>
              </a:solidFill>
              <a:ln w="63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/>
            <p:cNvCxnSpPr>
              <a:stCxn id="6" idx="1"/>
            </p:cNvCxnSpPr>
            <p:nvPr/>
          </p:nvCxnSpPr>
          <p:spPr>
            <a:xfrm flipH="1">
              <a:off x="1316882" y="4211767"/>
              <a:ext cx="880154" cy="11688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6" idx="3"/>
            </p:cNvCxnSpPr>
            <p:nvPr/>
          </p:nvCxnSpPr>
          <p:spPr>
            <a:xfrm>
              <a:off x="2818198" y="4211767"/>
              <a:ext cx="894417" cy="1180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85286" y="5672397"/>
              <a:ext cx="79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Image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145236" y="6102599"/>
                  <a:ext cx="1119173" cy="386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236" y="6102599"/>
                  <a:ext cx="1119173" cy="386068"/>
                </a:xfrm>
                <a:prstGeom prst="rect">
                  <a:avLst/>
                </a:prstGeom>
                <a:blipFill>
                  <a:blip r:embed="rId7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659704" y="6102599"/>
                  <a:ext cx="1119173" cy="382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704" y="6102599"/>
                  <a:ext cx="1119173" cy="382412"/>
                </a:xfrm>
                <a:prstGeom prst="rect">
                  <a:avLst/>
                </a:prstGeom>
                <a:blipFill>
                  <a:blip r:embed="rId8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3154444" y="4318529"/>
                  <a:ext cx="17052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US" sz="1600" dirty="0"/>
                    <a:t> Camera </a:t>
                  </a:r>
                </a:p>
                <a:p>
                  <a:pPr algn="ctr"/>
                  <a:r>
                    <a:rPr lang="en-US" sz="1600" dirty="0"/>
                    <a:t>Projection Matrix</a:t>
                  </a:r>
                </a:p>
                <a:p>
                  <a:pPr algn="ctr"/>
                  <a:r>
                    <a:rPr lang="en-US" sz="1600" dirty="0"/>
                    <a:t>(3D </a:t>
                  </a:r>
                  <a:r>
                    <a:rPr lang="en-US" sz="1600" dirty="0">
                      <a:sym typeface="Wingdings" panose="05000000000000000000" pitchFamily="2" charset="2"/>
                    </a:rPr>
                    <a:t> 2D)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444" y="4318529"/>
                  <a:ext cx="1705246" cy="830997"/>
                </a:xfrm>
                <a:prstGeom prst="rect">
                  <a:avLst/>
                </a:prstGeom>
                <a:blipFill>
                  <a:blip r:embed="rId9"/>
                  <a:stretch>
                    <a:fillRect t="-1460" b="-8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1817402" y="4940690"/>
            <a:ext cx="1236172" cy="1196123"/>
            <a:chOff x="1817402" y="4940690"/>
            <a:chExt cx="1236172" cy="1196123"/>
          </a:xfrm>
        </p:grpSpPr>
        <p:sp>
          <p:nvSpPr>
            <p:cNvPr id="32" name="Rectangle 31"/>
            <p:cNvSpPr/>
            <p:nvPr/>
          </p:nvSpPr>
          <p:spPr>
            <a:xfrm>
              <a:off x="1817402" y="5632957"/>
              <a:ext cx="4000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27424" y="5851063"/>
              <a:ext cx="4000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Speech Bubble: Rectangle with Corners Rounded 48"/>
            <p:cNvSpPr/>
            <p:nvPr/>
          </p:nvSpPr>
          <p:spPr>
            <a:xfrm>
              <a:off x="2001992" y="4940690"/>
              <a:ext cx="1051582" cy="355312"/>
            </a:xfrm>
            <a:prstGeom prst="wedgeRoundRectCallout">
              <a:avLst>
                <a:gd name="adj1" fmla="val 17323"/>
                <a:gd name="adj2" fmla="val 259256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Invisible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5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Communication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16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Master-to-slave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Packet loss detection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Synchronization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logging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6" name="Picture 2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71" y="2718393"/>
            <a:ext cx="4298077" cy="3842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5830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Gait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1777214"/>
            <a:ext cx="65719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  <a:defRPr/>
            </a:pPr>
            <a:r>
              <a:rPr lang="en-US" sz="2800" dirty="0">
                <a:latin typeface="Arial"/>
                <a:cs typeface="Arial"/>
              </a:rPr>
              <a:t> Gait Speed</a:t>
            </a:r>
          </a:p>
          <a:p>
            <a:pPr>
              <a:buFont typeface="Arial"/>
              <a:buChar char="•"/>
              <a:defRPr/>
            </a:pPr>
            <a:r>
              <a:rPr lang="en-US" sz="2800" dirty="0">
                <a:latin typeface="Arial"/>
                <a:cs typeface="Arial"/>
              </a:rPr>
              <a:t> Cadence</a:t>
            </a:r>
          </a:p>
          <a:p>
            <a:pPr>
              <a:buFont typeface="Arial"/>
              <a:buChar char="•"/>
              <a:defRPr/>
            </a:pPr>
            <a:r>
              <a:rPr lang="en-US" sz="2800" dirty="0">
                <a:latin typeface="Arial"/>
                <a:cs typeface="Arial"/>
              </a:rPr>
              <a:t> Stride Length</a:t>
            </a:r>
          </a:p>
          <a:p>
            <a:pPr>
              <a:buFont typeface="Arial"/>
              <a:buChar char="•"/>
              <a:defRPr/>
            </a:pPr>
            <a:r>
              <a:rPr lang="en-US" sz="2800" dirty="0">
                <a:latin typeface="Arial"/>
                <a:cs typeface="Arial"/>
              </a:rPr>
              <a:t> Double Stance Time</a:t>
            </a:r>
          </a:p>
          <a:p>
            <a:pPr>
              <a:buFont typeface="Arial"/>
              <a:buChar char="•"/>
              <a:defRPr/>
            </a:pPr>
            <a:r>
              <a:rPr lang="en-US" sz="2800" dirty="0">
                <a:latin typeface="Arial"/>
                <a:cs typeface="Arial"/>
              </a:rPr>
              <a:t> Knee extension</a:t>
            </a:r>
          </a:p>
          <a:p>
            <a:pPr>
              <a:buFont typeface="Arial"/>
              <a:buChar char="•"/>
              <a:defRPr/>
            </a:pPr>
            <a:r>
              <a:rPr lang="en-US" sz="2800" dirty="0">
                <a:latin typeface="Arial"/>
                <a:cs typeface="Arial"/>
              </a:rPr>
              <a:t> Swing Time</a:t>
            </a:r>
          </a:p>
          <a:p>
            <a:pPr>
              <a:buFont typeface="Arial"/>
              <a:buChar char="•"/>
              <a:defRPr/>
            </a:pPr>
            <a:r>
              <a:rPr lang="en-US" sz="2800" dirty="0">
                <a:latin typeface="Arial"/>
                <a:cs typeface="Arial"/>
              </a:rPr>
              <a:t> Stride Length Variability</a:t>
            </a:r>
          </a:p>
          <a:p>
            <a:pPr>
              <a:buFont typeface="Arial"/>
              <a:buChar char="•"/>
              <a:defRPr/>
            </a:pPr>
            <a:r>
              <a:rPr lang="en-US" sz="2800" dirty="0">
                <a:latin typeface="Arial"/>
                <a:cs typeface="Arial"/>
              </a:rPr>
              <a:t> Swing Time Variability </a:t>
            </a:r>
          </a:p>
          <a:p>
            <a:pPr>
              <a:buFont typeface="Arial"/>
              <a:buChar char="•"/>
              <a:defRPr/>
            </a:pPr>
            <a:r>
              <a:rPr lang="en-US" sz="2800" dirty="0">
                <a:latin typeface="Arial"/>
                <a:cs typeface="Arial"/>
              </a:rPr>
              <a:t> Cadence Variability</a:t>
            </a:r>
          </a:p>
        </p:txBody>
      </p:sp>
      <p:sp>
        <p:nvSpPr>
          <p:cNvPr id="7" name="Oval 6"/>
          <p:cNvSpPr/>
          <p:nvPr/>
        </p:nvSpPr>
        <p:spPr>
          <a:xfrm>
            <a:off x="533400" y="1777214"/>
            <a:ext cx="2622755" cy="55303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3399" y="2651328"/>
            <a:ext cx="2622755" cy="55303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3398" y="3922914"/>
            <a:ext cx="2622755" cy="55303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43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18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/>
              <a:t>Sensor Enclosure box Design &amp; Fabrication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66865" b="58500"/>
          <a:stretch/>
        </p:blipFill>
        <p:spPr>
          <a:xfrm>
            <a:off x="4664889" y="3253388"/>
            <a:ext cx="2293743" cy="1323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1308" y="2991227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0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19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Motion (Extra work)</a:t>
            </a:r>
          </a:p>
          <a:p>
            <a:endParaRPr lang="en-US" dirty="0"/>
          </a:p>
        </p:txBody>
      </p:sp>
      <p:pic>
        <p:nvPicPr>
          <p:cNvPr id="7" name="Picture 6" descr="fi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71" y="3967316"/>
            <a:ext cx="2440939" cy="19478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2" name="Picture 4" descr="http://www.barth-dev.de/wp-content/uploads/2015/03/ganan-300x2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904" y="3967316"/>
            <a:ext cx="2782669" cy="194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55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Problem / Solution / Use Case</a:t>
            </a:r>
          </a:p>
          <a:p>
            <a:r>
              <a:rPr lang="en-US" sz="3600" dirty="0"/>
              <a:t>System Configuration</a:t>
            </a:r>
          </a:p>
          <a:p>
            <a:r>
              <a:rPr lang="en-US" sz="3600" dirty="0"/>
              <a:t>Goals and Technical components</a:t>
            </a:r>
          </a:p>
          <a:p>
            <a:r>
              <a:rPr lang="en-US" sz="3600" dirty="0"/>
              <a:t>Demo Plans</a:t>
            </a:r>
          </a:p>
          <a:p>
            <a:r>
              <a:rPr lang="en-US" sz="3600" dirty="0"/>
              <a:t>Role &amp; Responsibility</a:t>
            </a:r>
          </a:p>
          <a:p>
            <a:r>
              <a:rPr lang="en-US" sz="3600" dirty="0"/>
              <a:t>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3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289113" y="2190617"/>
            <a:ext cx="1495018" cy="11774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36713" y="2038217"/>
            <a:ext cx="1495018" cy="11774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4313" y="1885817"/>
            <a:ext cx="1495018" cy="11774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0635" r="58361"/>
          <a:stretch/>
        </p:blipFill>
        <p:spPr>
          <a:xfrm>
            <a:off x="1079997" y="1966607"/>
            <a:ext cx="693295" cy="678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590" y="1988235"/>
            <a:ext cx="565741" cy="509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4313" y="2698371"/>
            <a:ext cx="97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Firefly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5838" y="2693980"/>
            <a:ext cx="97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IMU</a:t>
            </a:r>
          </a:p>
        </p:txBody>
      </p:sp>
      <p:pic>
        <p:nvPicPr>
          <p:cNvPr id="10" name="Picture 2" descr="https://encrypted-tbn2.gstatic.com/images?q=tbn:ANd9GcQihIGrt0MvFyB0svsnxcg-ZKi6yi5tVjEWHMnLd8mmz-tVlYy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529" y="1965414"/>
            <a:ext cx="926903" cy="92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634" y="3564690"/>
            <a:ext cx="1653911" cy="8820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1507" y="2745584"/>
            <a:ext cx="146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server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942" y="3300546"/>
            <a:ext cx="1320075" cy="7051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78012" y="2907654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"/>
          </p:nvPr>
        </p:nvSpPr>
        <p:spPr>
          <a:xfrm>
            <a:off x="4689348" y="4191363"/>
            <a:ext cx="4207225" cy="2499579"/>
          </a:xfrm>
        </p:spPr>
        <p:txBody>
          <a:bodyPr>
            <a:noAutofit/>
          </a:bodyPr>
          <a:lstStyle/>
          <a:p>
            <a:r>
              <a:rPr lang="en-US" sz="1600" dirty="0"/>
              <a:t>Data Communication (Topology, Error recovery..)</a:t>
            </a:r>
          </a:p>
          <a:p>
            <a:r>
              <a:rPr lang="en-US" sz="1600" dirty="0"/>
              <a:t>Multiple IMU Calibration (Manual, Automatic)</a:t>
            </a:r>
          </a:p>
          <a:p>
            <a:r>
              <a:rPr lang="en-US" sz="1600" dirty="0"/>
              <a:t>IMU Data Process (Noise, Estimation etc.)</a:t>
            </a:r>
          </a:p>
          <a:p>
            <a:r>
              <a:rPr lang="en-US" sz="1600" dirty="0"/>
              <a:t>Gait Data Analysis</a:t>
            </a:r>
          </a:p>
          <a:p>
            <a:r>
              <a:rPr lang="en-US" sz="1600" dirty="0"/>
              <a:t>Visualization</a:t>
            </a:r>
          </a:p>
          <a:p>
            <a:r>
              <a:rPr lang="en-US" sz="1600" dirty="0"/>
              <a:t>Data Logging</a:t>
            </a:r>
          </a:p>
          <a:p>
            <a:endParaRPr lang="en-US" sz="1600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324290" y="4786943"/>
            <a:ext cx="4253089" cy="140913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1600" dirty="0"/>
              <a:t>Data Communication (Topology, Error recovery..)</a:t>
            </a:r>
          </a:p>
          <a:p>
            <a:pPr defTabSz="914400"/>
            <a:r>
              <a:rPr lang="en-US" sz="1600" dirty="0"/>
              <a:t>Multiple IMU Calibration (Manual, Automatic)</a:t>
            </a:r>
          </a:p>
          <a:p>
            <a:pPr defTabSz="914400"/>
            <a:r>
              <a:rPr lang="en-US" sz="1600" dirty="0"/>
              <a:t>IMU Data Process (Noise, Estimation etc.)</a:t>
            </a:r>
          </a:p>
          <a:p>
            <a:pPr defTabSz="91440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3006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Demo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/>
              <a:t>Implement entire pipe line with single IMU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8361"/>
          <a:stretch/>
        </p:blipFill>
        <p:spPr>
          <a:xfrm>
            <a:off x="888687" y="3115487"/>
            <a:ext cx="693295" cy="759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3217905"/>
            <a:ext cx="565741" cy="5091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3003" y="3928041"/>
            <a:ext cx="97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Firefly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92654" y="3923650"/>
            <a:ext cx="97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IMU</a:t>
            </a:r>
          </a:p>
        </p:txBody>
      </p:sp>
      <p:pic>
        <p:nvPicPr>
          <p:cNvPr id="13" name="Picture 2" descr="https://encrypted-tbn2.gstatic.com/images?q=tbn:ANd9GcQihIGrt0MvFyB0svsnxcg-ZKi6yi5tVjEWHMnLd8mmz-tVlYy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03" y="3107864"/>
            <a:ext cx="666956" cy="6669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09315" y="2146637"/>
            <a:ext cx="130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Server</a:t>
            </a:r>
          </a:p>
        </p:txBody>
      </p:sp>
      <p:sp>
        <p:nvSpPr>
          <p:cNvPr id="15" name="Freeform 11"/>
          <p:cNvSpPr/>
          <p:nvPr/>
        </p:nvSpPr>
        <p:spPr>
          <a:xfrm>
            <a:off x="5018033" y="3373255"/>
            <a:ext cx="279400" cy="64119"/>
          </a:xfrm>
          <a:custGeom>
            <a:avLst/>
            <a:gdLst>
              <a:gd name="connsiteX0" fmla="*/ 0 w 279400"/>
              <a:gd name="connsiteY0" fmla="*/ 57177 h 64119"/>
              <a:gd name="connsiteX1" fmla="*/ 101600 w 279400"/>
              <a:gd name="connsiteY1" fmla="*/ 27 h 64119"/>
              <a:gd name="connsiteX2" fmla="*/ 158750 w 279400"/>
              <a:gd name="connsiteY2" fmla="*/ 63527 h 64119"/>
              <a:gd name="connsiteX3" fmla="*/ 279400 w 279400"/>
              <a:gd name="connsiteY3" fmla="*/ 31777 h 6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" h="64119">
                <a:moveTo>
                  <a:pt x="0" y="57177"/>
                </a:moveTo>
                <a:cubicBezTo>
                  <a:pt x="37571" y="28073"/>
                  <a:pt x="75142" y="-1031"/>
                  <a:pt x="101600" y="27"/>
                </a:cubicBezTo>
                <a:cubicBezTo>
                  <a:pt x="128058" y="1085"/>
                  <a:pt x="129117" y="58235"/>
                  <a:pt x="158750" y="63527"/>
                </a:cubicBezTo>
                <a:cubicBezTo>
                  <a:pt x="188383" y="68819"/>
                  <a:pt x="254000" y="37069"/>
                  <a:pt x="279400" y="31777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r="58361"/>
          <a:stretch/>
        </p:blipFill>
        <p:spPr>
          <a:xfrm>
            <a:off x="4308246" y="3110317"/>
            <a:ext cx="693295" cy="7596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536" y="2680057"/>
            <a:ext cx="1996924" cy="15848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93003" y="3062894"/>
            <a:ext cx="1533144" cy="1230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667255" y="3533810"/>
            <a:ext cx="10643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66352" y="4682821"/>
            <a:ext cx="3065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IMU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IMU Data Process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09315" y="4682821"/>
            <a:ext cx="3065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IMU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IMU Data Process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(Single IMU)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13464" y="2542549"/>
            <a:ext cx="4445125" cy="18729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53271" y="2661027"/>
            <a:ext cx="167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 node</a:t>
            </a:r>
          </a:p>
        </p:txBody>
      </p:sp>
    </p:spTree>
    <p:extLst>
      <p:ext uri="{BB962C8B-B14F-4D97-AF65-F5344CB8AC3E}">
        <p14:creationId xmlns:p14="http://schemas.microsoft.com/office/powerpoint/2010/main" val="1373054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Demo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/>
              <a:t>Calibration with two IMUs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30" b="99187" l="2326" r="86047">
                        <a14:foregroundMark x1="32558" y1="13821" x2="32558" y2="13821"/>
                        <a14:foregroundMark x1="34884" y1="14634" x2="70930" y2="17886"/>
                        <a14:foregroundMark x1="69767" y1="17886" x2="79070" y2="52033"/>
                        <a14:foregroundMark x1="79070" y1="52033" x2="63953" y2="84553"/>
                        <a14:foregroundMark x1="63953" y1="84553" x2="79070" y2="95935"/>
                        <a14:foregroundMark x1="32558" y1="14634" x2="24419" y2="49593"/>
                        <a14:foregroundMark x1="24419" y1="49593" x2="3488" y2="81301"/>
                        <a14:foregroundMark x1="3488" y1="81301" x2="15116" y2="926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6392" y="2233569"/>
            <a:ext cx="1765984" cy="33928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327" y="3027906"/>
            <a:ext cx="909239" cy="2270668"/>
          </a:xfrm>
          <a:prstGeom prst="rect">
            <a:avLst/>
          </a:prstGeom>
        </p:spPr>
      </p:pic>
      <p:pic>
        <p:nvPicPr>
          <p:cNvPr id="32" name="Picture 2" descr="Image result for 3d coordin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87" y="4990379"/>
            <a:ext cx="1021479" cy="101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V="1">
            <a:off x="5022020" y="3144534"/>
            <a:ext cx="309716" cy="154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27203" y="3148993"/>
            <a:ext cx="309716" cy="154245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036919" y="3303238"/>
            <a:ext cx="0" cy="3200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4935758" y="3078399"/>
            <a:ext cx="201101" cy="440760"/>
          </a:xfrm>
          <a:prstGeom prst="cube">
            <a:avLst>
              <a:gd name="adj" fmla="val 77100"/>
            </a:avLst>
          </a:prstGeom>
          <a:solidFill>
            <a:srgbClr val="F2F2F2">
              <a:alpha val="18039"/>
            </a:srgbClr>
          </a:solidFill>
          <a:ln w="63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636584" y="3078399"/>
            <a:ext cx="627942" cy="56088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2681566" y="2521974"/>
            <a:ext cx="2001088" cy="627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846439" y="5144331"/>
            <a:ext cx="1836215" cy="710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566" y="3632321"/>
            <a:ext cx="565741" cy="50916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86" y="3706618"/>
            <a:ext cx="565741" cy="5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0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/>
              <a:t>Multiple IMU Calibration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30" b="99187" l="2326" r="86047">
                        <a14:foregroundMark x1="32558" y1="13821" x2="32558" y2="13821"/>
                        <a14:foregroundMark x1="34884" y1="14634" x2="70930" y2="17886"/>
                        <a14:foregroundMark x1="69767" y1="17886" x2="79070" y2="52033"/>
                        <a14:foregroundMark x1="79070" y1="52033" x2="63953" y2="84553"/>
                        <a14:foregroundMark x1="63953" y1="84553" x2="79070" y2="95935"/>
                        <a14:foregroundMark x1="32558" y1="14634" x2="24419" y2="49593"/>
                        <a14:foregroundMark x1="24419" y1="49593" x2="3488" y2="81301"/>
                        <a14:foregroundMark x1="3488" y1="81301" x2="15116" y2="926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3146" y="2394421"/>
            <a:ext cx="1765984" cy="3392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081" y="3188758"/>
            <a:ext cx="909239" cy="2270668"/>
          </a:xfrm>
          <a:prstGeom prst="rect">
            <a:avLst/>
          </a:prstGeom>
        </p:spPr>
      </p:pic>
      <p:pic>
        <p:nvPicPr>
          <p:cNvPr id="8" name="Picture 2" descr="Image result for 3d coordin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41" y="5151231"/>
            <a:ext cx="1021479" cy="101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5728774" y="3305386"/>
            <a:ext cx="309716" cy="154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3957" y="3309845"/>
            <a:ext cx="309716" cy="154245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743673" y="3464090"/>
            <a:ext cx="0" cy="3200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5642512" y="3239251"/>
            <a:ext cx="201101" cy="440760"/>
          </a:xfrm>
          <a:prstGeom prst="cube">
            <a:avLst>
              <a:gd name="adj" fmla="val 77100"/>
            </a:avLst>
          </a:prstGeom>
          <a:solidFill>
            <a:srgbClr val="F2F2F2">
              <a:alpha val="18039"/>
            </a:srgbClr>
          </a:solidFill>
          <a:ln w="63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343338" y="3239251"/>
            <a:ext cx="627942" cy="56088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5389408" y="4409295"/>
            <a:ext cx="309716" cy="154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94591" y="4413754"/>
            <a:ext cx="309716" cy="154245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04307" y="4567999"/>
            <a:ext cx="0" cy="3200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ube 17"/>
          <p:cNvSpPr/>
          <p:nvPr/>
        </p:nvSpPr>
        <p:spPr>
          <a:xfrm>
            <a:off x="5303146" y="4343160"/>
            <a:ext cx="201101" cy="440760"/>
          </a:xfrm>
          <a:prstGeom prst="cube">
            <a:avLst>
              <a:gd name="adj" fmla="val 77100"/>
            </a:avLst>
          </a:prstGeom>
          <a:solidFill>
            <a:srgbClr val="F2F2F2">
              <a:alpha val="18039"/>
            </a:srgbClr>
          </a:solidFill>
          <a:ln w="63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308300" y="4499086"/>
            <a:ext cx="627942" cy="56088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5204609" y="5305183"/>
            <a:ext cx="309716" cy="154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10068" y="5305182"/>
            <a:ext cx="309716" cy="154245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14936" y="4991211"/>
            <a:ext cx="0" cy="3200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Cube 22"/>
          <p:cNvSpPr/>
          <p:nvPr/>
        </p:nvSpPr>
        <p:spPr>
          <a:xfrm rot="16200000">
            <a:off x="5409518" y="5100990"/>
            <a:ext cx="201101" cy="440760"/>
          </a:xfrm>
          <a:prstGeom prst="cube">
            <a:avLst>
              <a:gd name="adj" fmla="val 77100"/>
            </a:avLst>
          </a:prstGeom>
          <a:solidFill>
            <a:srgbClr val="F2F2F2">
              <a:alpha val="18039"/>
            </a:srgbClr>
          </a:solidFill>
          <a:ln w="63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6258259" y="5443239"/>
            <a:ext cx="309716" cy="154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63718" y="5443238"/>
            <a:ext cx="309716" cy="154245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568586" y="5129267"/>
            <a:ext cx="0" cy="3200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 rot="16200000">
            <a:off x="6463168" y="5239046"/>
            <a:ext cx="201101" cy="440760"/>
          </a:xfrm>
          <a:prstGeom prst="cube">
            <a:avLst>
              <a:gd name="adj" fmla="val 77100"/>
            </a:avLst>
          </a:prstGeom>
          <a:solidFill>
            <a:srgbClr val="F2F2F2">
              <a:alpha val="18039"/>
            </a:srgbClr>
          </a:solidFill>
          <a:ln w="63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388320" y="2682826"/>
            <a:ext cx="2001088" cy="627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53193" y="5305183"/>
            <a:ext cx="1836215" cy="710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277636" y="2668134"/>
            <a:ext cx="640294" cy="682850"/>
            <a:chOff x="1277636" y="2668134"/>
            <a:chExt cx="640294" cy="682850"/>
          </a:xfrm>
        </p:grpSpPr>
        <p:sp>
          <p:nvSpPr>
            <p:cNvPr id="4" name="Isosceles Triangle 3"/>
            <p:cNvSpPr/>
            <p:nvPr/>
          </p:nvSpPr>
          <p:spPr>
            <a:xfrm rot="18557694">
              <a:off x="1401925" y="2834979"/>
              <a:ext cx="596720" cy="435290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8588336">
              <a:off x="1270262" y="2675508"/>
              <a:ext cx="368710" cy="35396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rot="18025466">
            <a:off x="1195288" y="3749413"/>
            <a:ext cx="640294" cy="682850"/>
            <a:chOff x="1277636" y="2668134"/>
            <a:chExt cx="640294" cy="682850"/>
          </a:xfrm>
        </p:grpSpPr>
        <p:sp>
          <p:nvSpPr>
            <p:cNvPr id="34" name="Isosceles Triangle 33"/>
            <p:cNvSpPr/>
            <p:nvPr/>
          </p:nvSpPr>
          <p:spPr>
            <a:xfrm rot="18557694">
              <a:off x="1401925" y="2834979"/>
              <a:ext cx="596720" cy="435290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18588336">
              <a:off x="1270262" y="2675508"/>
              <a:ext cx="368710" cy="35396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3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motion cap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0" b="88525" l="5091" r="516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48"/>
          <a:stretch/>
        </p:blipFill>
        <p:spPr bwMode="auto">
          <a:xfrm>
            <a:off x="1193917" y="3234182"/>
            <a:ext cx="2696035" cy="34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/>
              <a:t>Live Real-time Demo </a:t>
            </a:r>
          </a:p>
          <a:p>
            <a:r>
              <a:rPr lang="en-US" dirty="0"/>
              <a:t>Real-time warning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Gait-Change Detection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Image result for shunsuke cmu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58655" y="3727963"/>
            <a:ext cx="1034230" cy="103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79817" y="3543297"/>
            <a:ext cx="167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Shunsuke</a:t>
            </a:r>
          </a:p>
        </p:txBody>
      </p:sp>
      <p:pic>
        <p:nvPicPr>
          <p:cNvPr id="12" name="Picture 11" descr="fig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17" y="4564648"/>
            <a:ext cx="1826853" cy="14578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4" descr="http://www.barth-dev.de/wp-content/uploads/2015/03/ganan-300x21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58" y="4544961"/>
            <a:ext cx="2215770" cy="155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33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&amp; Responsibility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502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EMILY</a:t>
            </a:r>
          </a:p>
          <a:p>
            <a:pPr lvl="1"/>
            <a:r>
              <a:rPr lang="en-US" dirty="0"/>
              <a:t>Communication between nodes</a:t>
            </a:r>
          </a:p>
          <a:p>
            <a:pPr lvl="1"/>
            <a:r>
              <a:rPr lang="en-US" dirty="0"/>
              <a:t>IMU to Firefly data transfer</a:t>
            </a:r>
          </a:p>
          <a:p>
            <a:pPr lvl="1"/>
            <a:r>
              <a:rPr lang="en-US" dirty="0"/>
              <a:t>Gait pattern analysis</a:t>
            </a:r>
          </a:p>
          <a:p>
            <a:pPr lvl="1"/>
            <a:endParaRPr lang="en-US" dirty="0"/>
          </a:p>
          <a:p>
            <a:r>
              <a:rPr lang="en-US" dirty="0"/>
              <a:t>ALEX</a:t>
            </a:r>
          </a:p>
          <a:p>
            <a:pPr lvl="1"/>
            <a:r>
              <a:rPr lang="en-US" dirty="0"/>
              <a:t>Multiple IMU Calibration</a:t>
            </a:r>
          </a:p>
          <a:p>
            <a:pPr lvl="1"/>
            <a:r>
              <a:rPr lang="en-US" dirty="0"/>
              <a:t>IMU Data Processing</a:t>
            </a:r>
          </a:p>
          <a:p>
            <a:pPr lvl="1"/>
            <a:r>
              <a:rPr lang="en-US" dirty="0"/>
              <a:t>Data transfer from master node to PC</a:t>
            </a:r>
          </a:p>
          <a:p>
            <a:pPr lvl="1"/>
            <a:endParaRPr lang="en-US" dirty="0"/>
          </a:p>
          <a:p>
            <a:r>
              <a:rPr lang="en-US" dirty="0"/>
              <a:t>ILJOO</a:t>
            </a:r>
          </a:p>
          <a:p>
            <a:pPr lvl="1"/>
            <a:r>
              <a:rPr lang="en-US" dirty="0"/>
              <a:t>Gait pattern analysis</a:t>
            </a:r>
          </a:p>
          <a:p>
            <a:pPr lvl="1"/>
            <a:r>
              <a:rPr lang="en-US" dirty="0"/>
              <a:t>Data visualization &amp; logging</a:t>
            </a:r>
          </a:p>
          <a:p>
            <a:pPr lvl="1"/>
            <a:r>
              <a:rPr lang="en-US" dirty="0"/>
              <a:t>Enclosure fabrication</a:t>
            </a:r>
          </a:p>
        </p:txBody>
      </p:sp>
    </p:spTree>
    <p:extLst>
      <p:ext uri="{BB962C8B-B14F-4D97-AF65-F5344CB8AC3E}">
        <p14:creationId xmlns:p14="http://schemas.microsoft.com/office/powerpoint/2010/main" val="2233343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4" y="1826528"/>
            <a:ext cx="8766048" cy="41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92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Website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https://17s-wsn-proj.github.io/Website/index.html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666" y="2507225"/>
            <a:ext cx="4233759" cy="37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19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200" dirty="0"/>
              <a:t>Anatomical Calibration through Post-Processing of Standard Motion Tests Data</a:t>
            </a:r>
          </a:p>
          <a:p>
            <a:pPr lvl="1"/>
            <a:r>
              <a:rPr lang="en-US" sz="1200" dirty="0">
                <a:hlinkClick r:id="rId2"/>
              </a:rPr>
              <a:t>http://www.mdpi.com/1424-8220/16/12/2011/htm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Gait Analysis Using Wearable Sensors</a:t>
            </a:r>
          </a:p>
          <a:p>
            <a:pPr lvl="1"/>
            <a:r>
              <a:rPr lang="en-US" sz="1200" dirty="0">
                <a:hlinkClick r:id="rId3"/>
              </a:rPr>
              <a:t>http://www.mdpi.com/1424-8220/12/2/2255/htm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Symbolic Modelling of Dynamic Human Motions</a:t>
            </a:r>
          </a:p>
          <a:p>
            <a:pPr lvl="1"/>
            <a:r>
              <a:rPr lang="en-US" sz="1200" dirty="0">
                <a:hlinkClick r:id="rId4"/>
              </a:rPr>
              <a:t>http://www.intechopen.com/books/biosensors/symbolic-modelling-of-dynamic-human-motions#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Assessment of walker-assisted gait based on Principal Component Analysis and wireless inertial sensors</a:t>
            </a:r>
          </a:p>
          <a:p>
            <a:pPr lvl="1"/>
            <a:r>
              <a:rPr lang="en-US" sz="1200" dirty="0">
                <a:hlinkClick r:id="rId5"/>
              </a:rPr>
              <a:t>http://www.scielo.br/pdf/rbeb/v30n3/03.pdf</a:t>
            </a:r>
            <a:endParaRPr lang="en-US" sz="1200" dirty="0"/>
          </a:p>
          <a:p>
            <a:pPr lvl="1"/>
            <a:endParaRPr lang="en-US" sz="1200" dirty="0"/>
          </a:p>
          <a:p>
            <a:r>
              <a:rPr lang="en-US" sz="1200" dirty="0"/>
              <a:t>Gait and Foot Clearance Parameters Obtained Using Shoe-Worn Inertial Sensors in a Large-Population Sample of Older Adults</a:t>
            </a:r>
          </a:p>
          <a:p>
            <a:pPr lvl="1"/>
            <a:r>
              <a:rPr lang="en-US" sz="1200" dirty="0">
                <a:hlinkClick r:id="rId6" action="ppaction://hlinkfile"/>
              </a:rPr>
              <a:t>file:///C:/Users/iljoo/Downloads/sensors-14-00443.pdf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Automatic pairing of inertial sensors to lower limb segments – a plug-and-play approach</a:t>
            </a:r>
          </a:p>
          <a:p>
            <a:pPr lvl="1"/>
            <a:r>
              <a:rPr lang="en-US" sz="1200" dirty="0">
                <a:hlinkClick r:id="rId7"/>
              </a:rPr>
              <a:t>https://www.degruyter.com/downloadpdf/j/cdbme.2016.2.issue-1/cdbme-2016-0155/cdbme-2016-0155.pdf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7351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58686" y="2351632"/>
            <a:ext cx="5791200" cy="1371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0388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>
                <a:latin typeface="Tw Cen MT"/>
              </a:rPr>
              <a:pPr/>
              <a:t>3</a:t>
            </a:fld>
            <a:endParaRPr lang="en-US">
              <a:latin typeface="Tw Cen MT"/>
            </a:endParaRPr>
          </a:p>
        </p:txBody>
      </p:sp>
      <p:pic>
        <p:nvPicPr>
          <p:cNvPr id="16" name="Content Placeholder 6" descr="elderly-falling.jpe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5" b="26665"/>
          <a:stretch>
            <a:fillRect/>
          </a:stretch>
        </p:blipFill>
        <p:spPr>
          <a:xfrm>
            <a:off x="296875" y="1981200"/>
            <a:ext cx="2514311" cy="16783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340457" y="3597268"/>
            <a:ext cx="259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Elder Family Member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802005" y="1981200"/>
            <a:ext cx="3269073" cy="2257220"/>
            <a:chOff x="2706420" y="1981200"/>
            <a:chExt cx="3269073" cy="2257220"/>
          </a:xfrm>
        </p:grpSpPr>
        <p:pic>
          <p:nvPicPr>
            <p:cNvPr id="19" name="Picture 18" descr="nanetteVrana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539" y="1981200"/>
              <a:ext cx="2512428" cy="167830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0" name="TextBox 19"/>
            <p:cNvSpPr txBox="1"/>
            <p:nvPr/>
          </p:nvSpPr>
          <p:spPr>
            <a:xfrm>
              <a:off x="2706420" y="3592089"/>
              <a:ext cx="3269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   Physical Therapist (PT)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44954" y="1981200"/>
            <a:ext cx="2514311" cy="2015504"/>
            <a:chOff x="6122059" y="1981200"/>
            <a:chExt cx="2514311" cy="2015504"/>
          </a:xfrm>
        </p:grpSpPr>
        <p:pic>
          <p:nvPicPr>
            <p:cNvPr id="21" name="Picture 20" descr="8514461-a-family-with-parents-children-and-grandparents-relaxing-in-a-par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59" y="1981200"/>
              <a:ext cx="2514311" cy="167830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2" name="TextBox 21"/>
            <p:cNvSpPr txBox="1"/>
            <p:nvPr/>
          </p:nvSpPr>
          <p:spPr>
            <a:xfrm>
              <a:off x="6721294" y="3627372"/>
              <a:ext cx="1281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Family</a:t>
              </a: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340457" y="4243599"/>
            <a:ext cx="2594220" cy="243649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2400" dirty="0"/>
              <a:t>Falls frequently</a:t>
            </a:r>
          </a:p>
          <a:p>
            <a:pPr>
              <a:buFont typeface="Wingdings" charset="2"/>
              <a:buChar char="q"/>
            </a:pPr>
            <a:r>
              <a:rPr lang="en-US" sz="2400" dirty="0"/>
              <a:t>Lives with constant fear</a:t>
            </a:r>
          </a:p>
          <a:p>
            <a:pPr>
              <a:buFont typeface="Wingdings" charset="2"/>
              <a:buChar char="q"/>
            </a:pPr>
            <a:r>
              <a:rPr lang="en-US" sz="2400" dirty="0"/>
              <a:t>Faces long-term medicalization</a:t>
            </a:r>
          </a:p>
        </p:txBody>
      </p:sp>
      <p:sp>
        <p:nvSpPr>
          <p:cNvPr id="28" name="Left Brace 27"/>
          <p:cNvSpPr/>
          <p:nvPr/>
        </p:nvSpPr>
        <p:spPr>
          <a:xfrm rot="16200000">
            <a:off x="1404703" y="3248260"/>
            <a:ext cx="349447" cy="184633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31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: Bandwidth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8361"/>
          <a:stretch/>
        </p:blipFill>
        <p:spPr>
          <a:xfrm>
            <a:off x="2168911" y="1690353"/>
            <a:ext cx="693295" cy="759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0" y="1747630"/>
            <a:ext cx="565741" cy="5091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3227" y="2409123"/>
            <a:ext cx="11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Firefly x 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648" y="2409131"/>
            <a:ext cx="97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IMU</a:t>
            </a:r>
          </a:p>
        </p:txBody>
      </p:sp>
      <p:pic>
        <p:nvPicPr>
          <p:cNvPr id="9" name="Picture 2" descr="https://encrypted-tbn2.gstatic.com/images?q=tbn:ANd9GcQihIGrt0MvFyB0svsnxcg-ZKi6yi5tVjEWHMnLd8mmz-tVlYy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88" y="1816898"/>
            <a:ext cx="666956" cy="66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15000" y="1965320"/>
            <a:ext cx="130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Server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58361"/>
          <a:stretch/>
        </p:blipFill>
        <p:spPr>
          <a:xfrm>
            <a:off x="4764024" y="1690353"/>
            <a:ext cx="693295" cy="7596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68340" y="2409123"/>
            <a:ext cx="97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Firefly</a:t>
            </a:r>
          </a:p>
          <a:p>
            <a:r>
              <a:rPr lang="en-US" dirty="0"/>
              <a:t>Master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336431" y="2238823"/>
            <a:ext cx="7367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76229" y="188798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I2C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75996" y="2218920"/>
            <a:ext cx="7367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60553" y="1868080"/>
            <a:ext cx="582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969906" y="2244122"/>
            <a:ext cx="16984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31419" y="1878874"/>
            <a:ext cx="117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IEEE 802.15.4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69784" y="3258546"/>
            <a:ext cx="5086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IEEE 802.15.4 : 250 Kbps = </a:t>
            </a:r>
            <a:r>
              <a:rPr lang="en-US" dirty="0">
                <a:solidFill>
                  <a:srgbClr val="FF0000"/>
                </a:solidFill>
              </a:rPr>
              <a:t>32,000 bytes/sec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UART : 115,200 baud = </a:t>
            </a:r>
            <a:r>
              <a:rPr lang="en-US" dirty="0">
                <a:solidFill>
                  <a:srgbClr val="FF0000"/>
                </a:solidFill>
              </a:rPr>
              <a:t>11,520 bytes/sec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sample : 40 x 2 = 80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nodes : 6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69758"/>
              </p:ext>
            </p:extLst>
          </p:nvPr>
        </p:nvGraphicFramePr>
        <p:xfrm>
          <a:off x="324437" y="3037247"/>
          <a:ext cx="2964719" cy="37204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584">
                  <a:extLst>
                    <a:ext uri="{9D8B030D-6E8A-4147-A177-3AD203B41FA5}">
                      <a16:colId xmlns:a16="http://schemas.microsoft.com/office/drawing/2014/main" val="3628535588"/>
                    </a:ext>
                  </a:extLst>
                </a:gridCol>
                <a:gridCol w="765089">
                  <a:extLst>
                    <a:ext uri="{9D8B030D-6E8A-4147-A177-3AD203B41FA5}">
                      <a16:colId xmlns:a16="http://schemas.microsoft.com/office/drawing/2014/main" val="3385663567"/>
                    </a:ext>
                  </a:extLst>
                </a:gridCol>
                <a:gridCol w="818220">
                  <a:extLst>
                    <a:ext uri="{9D8B030D-6E8A-4147-A177-3AD203B41FA5}">
                      <a16:colId xmlns:a16="http://schemas.microsoft.com/office/drawing/2014/main" val="3295583666"/>
                    </a:ext>
                  </a:extLst>
                </a:gridCol>
                <a:gridCol w="658826">
                  <a:extLst>
                    <a:ext uri="{9D8B030D-6E8A-4147-A177-3AD203B41FA5}">
                      <a16:colId xmlns:a16="http://schemas.microsoft.com/office/drawing/2014/main" val="2674024421"/>
                    </a:ext>
                  </a:extLst>
                </a:gridCol>
              </a:tblGrid>
              <a:tr h="16346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Data 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Data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Size (byte)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735317"/>
                  </a:ext>
                </a:extLst>
              </a:tr>
              <a:tr h="16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unsigned long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7089883"/>
                  </a:ext>
                </a:extLst>
              </a:tr>
              <a:tr h="16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Sequence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unsigned long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4518134"/>
                  </a:ext>
                </a:extLst>
              </a:tr>
              <a:tr h="163466">
                <a:tc rowSpan="10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Raw Data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unsigned long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2676698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accelX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6425889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accelY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6488218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accelZ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845729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gyroX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8020355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gyroY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0181015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gyroZ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9175084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magX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4007441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magY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1726300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magZ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8768942"/>
                  </a:ext>
                </a:extLst>
              </a:tr>
              <a:tr h="163466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quaternion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3820467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2569915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4594529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8129975"/>
                  </a:ext>
                </a:extLst>
              </a:tr>
              <a:tr h="16346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Euler angle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pitch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2703292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2129407"/>
                  </a:ext>
                </a:extLst>
              </a:tr>
              <a:tr h="163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yaw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7814060"/>
                  </a:ext>
                </a:extLst>
              </a:tr>
              <a:tr h="16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5317379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996605"/>
              </p:ext>
            </p:extLst>
          </p:nvPr>
        </p:nvGraphicFramePr>
        <p:xfrm>
          <a:off x="3888246" y="4602335"/>
          <a:ext cx="2534787" cy="1519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815">
                  <a:extLst>
                    <a:ext uri="{9D8B030D-6E8A-4147-A177-3AD203B41FA5}">
                      <a16:colId xmlns:a16="http://schemas.microsoft.com/office/drawing/2014/main" val="2086384967"/>
                    </a:ext>
                  </a:extLst>
                </a:gridCol>
                <a:gridCol w="1242972">
                  <a:extLst>
                    <a:ext uri="{9D8B030D-6E8A-4147-A177-3AD203B41FA5}">
                      <a16:colId xmlns:a16="http://schemas.microsoft.com/office/drawing/2014/main" val="686775679"/>
                    </a:ext>
                  </a:extLst>
                </a:gridCol>
              </a:tblGrid>
              <a:tr h="165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IMU Freq (Hz)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Data (Bytes)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5596172"/>
                  </a:ext>
                </a:extLst>
              </a:tr>
              <a:tr h="324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48,000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73803"/>
                  </a:ext>
                </a:extLst>
              </a:tr>
              <a:tr h="324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24,000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2194577"/>
                  </a:ext>
                </a:extLst>
              </a:tr>
              <a:tr h="324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14,400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9418735"/>
                  </a:ext>
                </a:extLst>
              </a:tr>
              <a:tr h="324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9,600 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4991532"/>
                  </a:ext>
                </a:extLst>
              </a:tr>
            </a:tbl>
          </a:graphicData>
        </a:graphic>
      </p:graphicFrame>
      <p:sp>
        <p:nvSpPr>
          <p:cNvPr id="24" name="Explosion: 8 Points 23"/>
          <p:cNvSpPr/>
          <p:nvPr/>
        </p:nvSpPr>
        <p:spPr>
          <a:xfrm>
            <a:off x="5732585" y="2256797"/>
            <a:ext cx="222738" cy="337000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72383" y="2459104"/>
            <a:ext cx="95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Bottle neck</a:t>
            </a:r>
          </a:p>
        </p:txBody>
      </p:sp>
    </p:spTree>
    <p:extLst>
      <p:ext uri="{BB962C8B-B14F-4D97-AF65-F5344CB8AC3E}">
        <p14:creationId xmlns:p14="http://schemas.microsoft.com/office/powerpoint/2010/main" val="2202409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: Battery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4316"/>
          </a:xfrm>
        </p:spPr>
        <p:txBody>
          <a:bodyPr>
            <a:normAutofit lnSpcReduction="10000"/>
          </a:bodyPr>
          <a:lstStyle/>
          <a:p>
            <a:r>
              <a:rPr lang="it-IT" dirty="0"/>
              <a:t>2,800 mAH (@ 25ma) 1.5v x 2 (series)</a:t>
            </a:r>
          </a:p>
          <a:p>
            <a:r>
              <a:rPr lang="it-IT" dirty="0"/>
              <a:t>Scenario 1: Firefly + Sparkfun 9DoF Razor IMU</a:t>
            </a:r>
          </a:p>
          <a:p>
            <a:pPr lvl="1"/>
            <a:r>
              <a:rPr lang="en-US" dirty="0"/>
              <a:t>Firefly node : 24.4 mA (Active + TX)</a:t>
            </a:r>
          </a:p>
          <a:p>
            <a:pPr lvl="1"/>
            <a:r>
              <a:rPr lang="en-US" dirty="0" err="1"/>
              <a:t>Sparkfun</a:t>
            </a:r>
            <a:r>
              <a:rPr lang="en-US" dirty="0"/>
              <a:t> 9DoF Razor : 7.6 (Active)</a:t>
            </a:r>
          </a:p>
          <a:p>
            <a:pPr lvl="2"/>
            <a:r>
              <a:rPr lang="en-US" dirty="0" err="1"/>
              <a:t>Invensense</a:t>
            </a:r>
            <a:r>
              <a:rPr lang="en-US" dirty="0"/>
              <a:t> MPU-9250 : 3.8 mA (Active)</a:t>
            </a:r>
          </a:p>
          <a:p>
            <a:pPr lvl="2"/>
            <a:r>
              <a:rPr lang="en-US" dirty="0"/>
              <a:t>Atmel SAMD21 : 3.64 mA (Active)</a:t>
            </a:r>
          </a:p>
          <a:p>
            <a:pPr lvl="1"/>
            <a:r>
              <a:rPr lang="en-US" dirty="0"/>
              <a:t>Total power : 32 mA (~4 days)</a:t>
            </a:r>
          </a:p>
          <a:p>
            <a:r>
              <a:rPr lang="en-US" dirty="0"/>
              <a:t>Scenario 2: Firefly + 3-Space Embedded IMU</a:t>
            </a:r>
          </a:p>
          <a:p>
            <a:pPr lvl="1"/>
            <a:r>
              <a:rPr lang="en-US" dirty="0"/>
              <a:t>Firefly node : 24.4 mA (Active + TX)</a:t>
            </a:r>
          </a:p>
          <a:p>
            <a:pPr lvl="1"/>
            <a:r>
              <a:rPr lang="en-US" dirty="0"/>
              <a:t>3-Space Embedded IMU: 45 mA (Active)</a:t>
            </a:r>
          </a:p>
          <a:p>
            <a:pPr lvl="1"/>
            <a:r>
              <a:rPr lang="en-US" dirty="0"/>
              <a:t>Total power : 70 mA (~1.5 days)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48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: Purchase List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Items to be purchased</a:t>
            </a:r>
          </a:p>
          <a:p>
            <a:pPr lvl="1"/>
            <a:r>
              <a:rPr lang="en-US" dirty="0"/>
              <a:t>Box Fabrication ($0)</a:t>
            </a:r>
          </a:p>
          <a:p>
            <a:pPr lvl="1"/>
            <a:r>
              <a:rPr lang="en-US" dirty="0"/>
              <a:t>Straps (&lt;$20)</a:t>
            </a:r>
          </a:p>
          <a:p>
            <a:pPr lvl="1"/>
            <a:r>
              <a:rPr lang="en-US" dirty="0"/>
              <a:t>IMUs</a:t>
            </a:r>
            <a:r>
              <a:rPr lang="en-US" baseline="30000" dirty="0">
                <a:solidFill>
                  <a:srgbClr val="FF0000"/>
                </a:solidFill>
              </a:rPr>
              <a:t>*)</a:t>
            </a:r>
            <a:r>
              <a:rPr lang="en-US" dirty="0"/>
              <a:t> ($50 x 4 + $140 x 2 = $480)</a:t>
            </a:r>
          </a:p>
          <a:p>
            <a:pPr lvl="1"/>
            <a:r>
              <a:rPr lang="en-US" dirty="0"/>
              <a:t>Battery (&lt;$50)</a:t>
            </a:r>
          </a:p>
          <a:p>
            <a:pPr lvl="1"/>
            <a:r>
              <a:rPr lang="en-US" dirty="0"/>
              <a:t>Total : ~$550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66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: Use Case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62400" y="1524000"/>
            <a:ext cx="5181600" cy="5334000"/>
          </a:xfrm>
          <a:prstGeom prst="rect">
            <a:avLst/>
          </a:prstGeom>
          <a:solidFill>
            <a:srgbClr val="72C7E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http://nsducttape.googlecode.com/svn/trunk/tutorials/tutorial-01/01-EmptyWindo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5"/>
          <a:stretch/>
        </p:blipFill>
        <p:spPr bwMode="auto">
          <a:xfrm>
            <a:off x="4461155" y="3794480"/>
            <a:ext cx="4222923" cy="2781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nsducttape.googlecode.com/svn/trunk/tutorials/tutorial-01/01-EmptyWindo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5"/>
          <a:stretch/>
        </p:blipFill>
        <p:spPr bwMode="auto">
          <a:xfrm>
            <a:off x="4460257" y="1601638"/>
            <a:ext cx="4222923" cy="2781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44"/>
          <p:cNvSpPr/>
          <p:nvPr/>
        </p:nvSpPr>
        <p:spPr>
          <a:xfrm>
            <a:off x="4541881" y="5558090"/>
            <a:ext cx="4035629" cy="9586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posture training    : 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strength training   :</a:t>
            </a:r>
          </a:p>
        </p:txBody>
      </p:sp>
      <p:sp>
        <p:nvSpPr>
          <p:cNvPr id="9" name="Rounded Rectangle 43"/>
          <p:cNvSpPr/>
          <p:nvPr/>
        </p:nvSpPr>
        <p:spPr>
          <a:xfrm>
            <a:off x="6612004" y="2400542"/>
            <a:ext cx="2010157" cy="16410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" name="Rounded Rectangle 42"/>
          <p:cNvSpPr/>
          <p:nvPr/>
        </p:nvSpPr>
        <p:spPr>
          <a:xfrm>
            <a:off x="4558983" y="2406772"/>
            <a:ext cx="2010157" cy="16410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9" y="4271747"/>
            <a:ext cx="303043" cy="30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1051823" y="2645831"/>
            <a:ext cx="9637" cy="49909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701601" y="3173505"/>
            <a:ext cx="775262" cy="4167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19340" y="3607743"/>
            <a:ext cx="10936" cy="56546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96" y="2055234"/>
            <a:ext cx="348612" cy="48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1" y="2156513"/>
            <a:ext cx="348612" cy="48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550536" y="2022180"/>
            <a:ext cx="156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SafeWalk</a:t>
            </a:r>
            <a:endParaRPr lang="en-US" dirty="0"/>
          </a:p>
          <a:p>
            <a:r>
              <a:rPr lang="en-US" dirty="0"/>
              <a:t>Data Center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92" y="4090070"/>
            <a:ext cx="495181" cy="657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252991" y="3766170"/>
            <a:ext cx="156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 Centers</a:t>
            </a:r>
          </a:p>
        </p:txBody>
      </p:sp>
      <p:pic>
        <p:nvPicPr>
          <p:cNvPr id="20" name="Picture 19" descr="fig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21" y="2694550"/>
            <a:ext cx="1902575" cy="1272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" descr="https://encrypted-tbn2.gstatic.com/images?q=tbn:ANd9GcQihIGrt0MvFyB0svsnxcg-ZKi6yi5tVjEWHMnLd8mmz-tVlYy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01" y="5712847"/>
            <a:ext cx="666956" cy="6669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s://encrypted-tbn3.gstatic.com/images?q=tbn:ANd9GcQYUImBXxMs8_UyPPmKy6vbfF7E1e3Cscq5NxIfLCEZherYbKqynQ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00" y="542819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1019340" y="4694852"/>
            <a:ext cx="10936" cy="589692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7" b="17924"/>
          <a:stretch/>
        </p:blipFill>
        <p:spPr>
          <a:xfrm>
            <a:off x="4581334" y="4086129"/>
            <a:ext cx="3969114" cy="1419175"/>
          </a:xfrm>
          <a:prstGeom prst="rect">
            <a:avLst/>
          </a:prstGeom>
        </p:spPr>
      </p:pic>
      <p:pic>
        <p:nvPicPr>
          <p:cNvPr id="25" name="Picture 6" descr="https://encrypted-tbn2.gstatic.com/images?q=tbn:ANd9GcT17TYG-IL4D2aIwMR7zuK3uXZAio8Y-4ujWJoGCzBQLTONMntaNQ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3" b="6157"/>
          <a:stretch/>
        </p:blipFill>
        <p:spPr bwMode="auto">
          <a:xfrm>
            <a:off x="6769771" y="2758326"/>
            <a:ext cx="1736299" cy="11678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7447157" y="2786374"/>
            <a:ext cx="123915" cy="1108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872972" y="2378195"/>
            <a:ext cx="156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Gait Trends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70059" y="2375763"/>
            <a:ext cx="110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09983" y="5514942"/>
            <a:ext cx="304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Recommended Therapy</a:t>
            </a:r>
          </a:p>
        </p:txBody>
      </p:sp>
      <p:sp>
        <p:nvSpPr>
          <p:cNvPr id="30" name="Rounded Rectangle 7"/>
          <p:cNvSpPr/>
          <p:nvPr/>
        </p:nvSpPr>
        <p:spPr>
          <a:xfrm>
            <a:off x="4530407" y="1991645"/>
            <a:ext cx="522419" cy="2903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31" name="Rounded Rectangle 36"/>
          <p:cNvSpPr/>
          <p:nvPr/>
        </p:nvSpPr>
        <p:spPr>
          <a:xfrm>
            <a:off x="5134424" y="1991645"/>
            <a:ext cx="1270131" cy="2903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32" name="Rounded Rectangle 37"/>
          <p:cNvSpPr/>
          <p:nvPr/>
        </p:nvSpPr>
        <p:spPr>
          <a:xfrm>
            <a:off x="6511988" y="1988917"/>
            <a:ext cx="522419" cy="2903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AGE</a:t>
            </a:r>
          </a:p>
        </p:txBody>
      </p:sp>
      <p:sp>
        <p:nvSpPr>
          <p:cNvPr id="33" name="Rounded Rectangle 38"/>
          <p:cNvSpPr/>
          <p:nvPr/>
        </p:nvSpPr>
        <p:spPr>
          <a:xfrm>
            <a:off x="7116005" y="1988917"/>
            <a:ext cx="337123" cy="2903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34" name="Rounded Rectangle 39"/>
          <p:cNvSpPr/>
          <p:nvPr/>
        </p:nvSpPr>
        <p:spPr>
          <a:xfrm>
            <a:off x="7597949" y="1986751"/>
            <a:ext cx="522419" cy="2903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SEX</a:t>
            </a:r>
          </a:p>
        </p:txBody>
      </p:sp>
      <p:sp>
        <p:nvSpPr>
          <p:cNvPr id="35" name="Rounded Rectangle 40"/>
          <p:cNvSpPr/>
          <p:nvPr/>
        </p:nvSpPr>
        <p:spPr>
          <a:xfrm>
            <a:off x="8201966" y="1986751"/>
            <a:ext cx="337123" cy="2903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1905000" y="1524000"/>
            <a:ext cx="2057401" cy="43434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1917858" y="5903038"/>
            <a:ext cx="2044542" cy="95496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52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Appendix : Biz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979897"/>
              </p:ext>
            </p:extLst>
          </p:nvPr>
        </p:nvGraphicFramePr>
        <p:xfrm>
          <a:off x="1603524" y="2133430"/>
          <a:ext cx="6463266" cy="408939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54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4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4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313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3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3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3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313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3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3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3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313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3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3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3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03525" y="1723357"/>
            <a:ext cx="211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7605" y="1723357"/>
            <a:ext cx="211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51755" y="1733320"/>
            <a:ext cx="211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srgbClr val="000000"/>
                </a:solidFill>
              </a:rPr>
              <a:t>Brand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680713" y="2725808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srgbClr val="000000"/>
                </a:solidFill>
              </a:rPr>
              <a:t>Stand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663780" y="3811240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srgbClr val="000000"/>
                </a:solidFill>
              </a:rPr>
              <a:t>Option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82798" y="5355525"/>
            <a:ext cx="224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srgbClr val="000000"/>
                </a:solidFill>
              </a:rPr>
              <a:t>Customization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321402" y="2351074"/>
            <a:ext cx="574198" cy="994445"/>
            <a:chOff x="1277887" y="2208444"/>
            <a:chExt cx="1726859" cy="4068764"/>
          </a:xfrm>
        </p:grpSpPr>
        <p:pic>
          <p:nvPicPr>
            <p:cNvPr id="15" name="Picture 10" descr="https://encrypted-tbn0.gstatic.com/images?q=tbn:ANd9GcTnLbE7b6tAxBmAgSd9Rg3FMuhEvAgmn-cayXGgV83dhjp7AwTD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887" y="2208444"/>
              <a:ext cx="1726859" cy="406876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/>
            <p:cNvSpPr/>
            <p:nvPr/>
          </p:nvSpPr>
          <p:spPr>
            <a:xfrm>
              <a:off x="1716088" y="5556117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601788" y="4531674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Rounded Rectangle 19"/>
            <p:cNvSpPr/>
            <p:nvPr/>
          </p:nvSpPr>
          <p:spPr>
            <a:xfrm rot="20021301">
              <a:off x="2255203" y="2683228"/>
              <a:ext cx="295275" cy="186689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525713" y="5603742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271713" y="4535186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1" name="Picture 2" descr="https://encrypted-tbn2.gstatic.com/images?q=tbn:ANd9GcQihIGrt0MvFyB0svsnxcg-ZKi6yi5tVjEWHMnLd8mmz-tVlYy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437" y="3963637"/>
            <a:ext cx="666956" cy="6669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s://encrypted-tbn3.gstatic.com/images?q=tbn:ANd9GcQYUImBXxMs8_UyPPmKy6vbfF7E1e3Cscq5NxIfLCEZherYbKqyn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836" y="367898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encrypted-tbn0.gstatic.com/images?q=tbn:ANd9GcStEtKXg-udDFMJD2ljtPQHE41tTVpOWpZvuotiV7jkmM1Zpqn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19" y="5624122"/>
            <a:ext cx="870143" cy="8295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encrypted-tbn3.gstatic.com/images?q=tbn:ANd9GcTwfLDYKy186RB_gAVbcObNnJaXw9YwDPyYL9ZE_hxIDMrgJpCM_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817" y="5499515"/>
            <a:ext cx="728345" cy="92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4048413" y="3712609"/>
            <a:ext cx="574198" cy="994445"/>
            <a:chOff x="1277887" y="2208444"/>
            <a:chExt cx="1726859" cy="4068764"/>
          </a:xfrm>
        </p:grpSpPr>
        <p:pic>
          <p:nvPicPr>
            <p:cNvPr id="26" name="Picture 10" descr="https://encrypted-tbn0.gstatic.com/images?q=tbn:ANd9GcTnLbE7b6tAxBmAgSd9Rg3FMuhEvAgmn-cayXGgV83dhjp7AwTD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887" y="2208444"/>
              <a:ext cx="1726859" cy="406876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Oval 26"/>
            <p:cNvSpPr/>
            <p:nvPr/>
          </p:nvSpPr>
          <p:spPr>
            <a:xfrm>
              <a:off x="1716088" y="5556117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601788" y="4531674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Rounded Rectangle 30"/>
            <p:cNvSpPr/>
            <p:nvPr/>
          </p:nvSpPr>
          <p:spPr>
            <a:xfrm rot="20021301">
              <a:off x="2255203" y="2683228"/>
              <a:ext cx="295275" cy="186689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525713" y="5603742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271713" y="4535186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32" name="Picture 2" descr="https://encrypted-tbn2.gstatic.com/images?q=tbn:ANd9GcQihIGrt0MvFyB0svsnxcg-ZKi6yi5tVjEWHMnLd8mmz-tVlYy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30" y="4861562"/>
            <a:ext cx="666956" cy="6669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https://encrypted-tbn3.gstatic.com/images?q=tbn:ANd9GcQYUImBXxMs8_UyPPmKy6vbfF7E1e3Cscq5NxIfLCEZherYbKqyn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29" y="457691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6134698" y="4583503"/>
            <a:ext cx="574198" cy="897800"/>
            <a:chOff x="1277887" y="2208444"/>
            <a:chExt cx="1726859" cy="4068764"/>
          </a:xfrm>
        </p:grpSpPr>
        <p:pic>
          <p:nvPicPr>
            <p:cNvPr id="35" name="Picture 10" descr="https://encrypted-tbn0.gstatic.com/images?q=tbn:ANd9GcTnLbE7b6tAxBmAgSd9Rg3FMuhEvAgmn-cayXGgV83dhjp7AwTD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887" y="2208444"/>
              <a:ext cx="1726859" cy="406876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/>
            <p:cNvSpPr/>
            <p:nvPr/>
          </p:nvSpPr>
          <p:spPr>
            <a:xfrm>
              <a:off x="1716088" y="5556117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601788" y="4531674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41"/>
            <p:cNvSpPr/>
            <p:nvPr/>
          </p:nvSpPr>
          <p:spPr>
            <a:xfrm rot="20021301">
              <a:off x="2255203" y="2683228"/>
              <a:ext cx="295275" cy="186689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525713" y="5603742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271713" y="4535186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1" name="Picture 40" descr="maintenance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93" y="5600119"/>
            <a:ext cx="943805" cy="8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0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: Biz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3823746868"/>
              </p:ext>
            </p:extLst>
          </p:nvPr>
        </p:nvGraphicFramePr>
        <p:xfrm>
          <a:off x="1214442" y="2886074"/>
          <a:ext cx="6943163" cy="3035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519170" y="2317452"/>
            <a:ext cx="1116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Monitoring</a:t>
            </a:r>
          </a:p>
        </p:txBody>
      </p:sp>
      <p:pic>
        <p:nvPicPr>
          <p:cNvPr id="29" name="Picture 28" descr="_45050092_9cd114b4-f6d1-4a58-a856-9d3b24c09cbc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" t="34632" r="2214" b="4433"/>
          <a:stretch/>
        </p:blipFill>
        <p:spPr>
          <a:xfrm>
            <a:off x="3677520" y="3472517"/>
            <a:ext cx="1652885" cy="595862"/>
          </a:xfrm>
          <a:prstGeom prst="rect">
            <a:avLst/>
          </a:prstGeom>
        </p:spPr>
      </p:pic>
      <p:pic>
        <p:nvPicPr>
          <p:cNvPr id="30" name="Picture 29" descr="001-1007163457-Exoskeleto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365" y="2699939"/>
            <a:ext cx="1395107" cy="13951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5082" y="3164740"/>
            <a:ext cx="104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Protection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32455" y="2406024"/>
            <a:ext cx="104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Strength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500238" y="3715084"/>
            <a:ext cx="103342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330405" y="3642566"/>
            <a:ext cx="77096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635525" y="3302165"/>
            <a:ext cx="70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30405" y="3302165"/>
            <a:ext cx="70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595370" y="2622252"/>
            <a:ext cx="707010" cy="1511326"/>
            <a:chOff x="1277887" y="2208444"/>
            <a:chExt cx="1726859" cy="4068764"/>
          </a:xfrm>
        </p:grpSpPr>
        <p:pic>
          <p:nvPicPr>
            <p:cNvPr id="38" name="Picture 10" descr="https://encrypted-tbn0.gstatic.com/images?q=tbn:ANd9GcTnLbE7b6tAxBmAgSd9Rg3FMuhEvAgmn-cayXGgV83dhjp7AwTD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887" y="2208444"/>
              <a:ext cx="1726859" cy="406876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Oval 38"/>
            <p:cNvSpPr/>
            <p:nvPr/>
          </p:nvSpPr>
          <p:spPr>
            <a:xfrm>
              <a:off x="1716088" y="5556117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601788" y="4531674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Rounded Rectangle 24"/>
            <p:cNvSpPr/>
            <p:nvPr/>
          </p:nvSpPr>
          <p:spPr>
            <a:xfrm rot="20021301">
              <a:off x="2255203" y="2683228"/>
              <a:ext cx="295275" cy="186689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525713" y="5603742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2271713" y="4535186"/>
              <a:ext cx="247650" cy="419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00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P spid="28" grpId="0"/>
      <p:bldP spid="31" grpId="0"/>
      <p:bldP spid="32" grpId="0"/>
      <p:bldP spid="35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: Competitor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36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75" y="2028384"/>
            <a:ext cx="7699145" cy="43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8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>
                <a:latin typeface="Tw Cen MT"/>
              </a:rPr>
              <a:pPr/>
              <a:t>4</a:t>
            </a:fld>
            <a:endParaRPr lang="en-US">
              <a:latin typeface="Tw Cen MT"/>
            </a:endParaRPr>
          </a:p>
        </p:txBody>
      </p:sp>
      <p:pic>
        <p:nvPicPr>
          <p:cNvPr id="16" name="Content Placeholder 6" descr="elderly-falling.jpe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5" b="26665"/>
          <a:stretch>
            <a:fillRect/>
          </a:stretch>
        </p:blipFill>
        <p:spPr>
          <a:xfrm>
            <a:off x="296875" y="1981200"/>
            <a:ext cx="2514311" cy="16783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340457" y="3597268"/>
            <a:ext cx="259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Elder Family Member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802005" y="1981200"/>
            <a:ext cx="3269073" cy="2257220"/>
            <a:chOff x="2706420" y="1981200"/>
            <a:chExt cx="3269073" cy="2257220"/>
          </a:xfrm>
        </p:grpSpPr>
        <p:pic>
          <p:nvPicPr>
            <p:cNvPr id="19" name="Picture 18" descr="nanetteVrana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539" y="1981200"/>
              <a:ext cx="2512428" cy="167830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0" name="TextBox 19"/>
            <p:cNvSpPr txBox="1"/>
            <p:nvPr/>
          </p:nvSpPr>
          <p:spPr>
            <a:xfrm>
              <a:off x="2706420" y="3592089"/>
              <a:ext cx="3269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   Physical Therapist (PT)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44954" y="1981200"/>
            <a:ext cx="2514311" cy="2015504"/>
            <a:chOff x="6122059" y="1981200"/>
            <a:chExt cx="2514311" cy="2015504"/>
          </a:xfrm>
        </p:grpSpPr>
        <p:pic>
          <p:nvPicPr>
            <p:cNvPr id="21" name="Picture 20" descr="8514461-a-family-with-parents-children-and-grandparents-relaxing-in-a-par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59" y="1981200"/>
              <a:ext cx="2514311" cy="167830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2" name="TextBox 21"/>
            <p:cNvSpPr txBox="1"/>
            <p:nvPr/>
          </p:nvSpPr>
          <p:spPr>
            <a:xfrm>
              <a:off x="6721294" y="3627372"/>
              <a:ext cx="1281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Family</a:t>
              </a:r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275202" y="4238420"/>
            <a:ext cx="8469173" cy="243649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2400" dirty="0">
                <a:latin typeface="Book Antiqua"/>
                <a:cs typeface="Book Antiqua"/>
              </a:rPr>
              <a:t>It would be very beneficial for me to know what </a:t>
            </a:r>
            <a:r>
              <a:rPr lang="en-US" sz="2400" b="1" dirty="0">
                <a:latin typeface="Book Antiqua"/>
                <a:cs typeface="Book Antiqua"/>
              </a:rPr>
              <a:t>activities my patients engage in outside of their therapy sessions</a:t>
            </a:r>
            <a:r>
              <a:rPr lang="en-US" sz="2400" dirty="0">
                <a:latin typeface="Book Antiqua"/>
                <a:cs typeface="Book Antiqua"/>
              </a:rPr>
              <a:t>.  It is not enough for a patient to follow recommended exercises during their sessions if they do not practice them…</a:t>
            </a:r>
          </a:p>
          <a:p>
            <a:pPr>
              <a:buFont typeface="Wingdings" charset="2"/>
              <a:buChar char="q"/>
            </a:pPr>
            <a:endParaRPr lang="en-US" sz="2400" dirty="0"/>
          </a:p>
        </p:txBody>
      </p:sp>
      <p:sp>
        <p:nvSpPr>
          <p:cNvPr id="25" name="Left Brace 24"/>
          <p:cNvSpPr/>
          <p:nvPr/>
        </p:nvSpPr>
        <p:spPr>
          <a:xfrm rot="16200000">
            <a:off x="4381582" y="3248262"/>
            <a:ext cx="349447" cy="184633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1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4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776"/>
              </a:solidFill>
              <a:latin typeface="Tw Cen M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>
                <a:latin typeface="Tw Cen MT"/>
              </a:rPr>
              <a:pPr/>
              <a:t>5</a:t>
            </a:fld>
            <a:endParaRPr lang="en-US">
              <a:latin typeface="Tw Cen MT"/>
            </a:endParaRPr>
          </a:p>
        </p:txBody>
      </p:sp>
      <p:pic>
        <p:nvPicPr>
          <p:cNvPr id="16" name="Content Placeholder 6" descr="elderly-falling.jpe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5" b="26665"/>
          <a:stretch>
            <a:fillRect/>
          </a:stretch>
        </p:blipFill>
        <p:spPr>
          <a:xfrm>
            <a:off x="296875" y="1981200"/>
            <a:ext cx="2514311" cy="16783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340457" y="3597268"/>
            <a:ext cx="259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Elder Family Member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802005" y="1981200"/>
            <a:ext cx="3269073" cy="2257220"/>
            <a:chOff x="2706420" y="1981200"/>
            <a:chExt cx="3269073" cy="2257220"/>
          </a:xfrm>
        </p:grpSpPr>
        <p:pic>
          <p:nvPicPr>
            <p:cNvPr id="19" name="Picture 18" descr="nanetteVrana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539" y="1981200"/>
              <a:ext cx="2512428" cy="167830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0" name="TextBox 19"/>
            <p:cNvSpPr txBox="1"/>
            <p:nvPr/>
          </p:nvSpPr>
          <p:spPr>
            <a:xfrm>
              <a:off x="2706420" y="3592089"/>
              <a:ext cx="3269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   Physical Therapist (PT)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44954" y="1981200"/>
            <a:ext cx="2514311" cy="2015504"/>
            <a:chOff x="6122059" y="1981200"/>
            <a:chExt cx="2514311" cy="2015504"/>
          </a:xfrm>
        </p:grpSpPr>
        <p:pic>
          <p:nvPicPr>
            <p:cNvPr id="21" name="Picture 20" descr="8514461-a-family-with-parents-children-and-grandparents-relaxing-in-a-par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59" y="1981200"/>
              <a:ext cx="2514311" cy="167830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2" name="TextBox 21"/>
            <p:cNvSpPr txBox="1"/>
            <p:nvPr/>
          </p:nvSpPr>
          <p:spPr>
            <a:xfrm>
              <a:off x="6721294" y="3627372"/>
              <a:ext cx="1281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Family</a:t>
              </a:r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6071078" y="4284890"/>
            <a:ext cx="2673297" cy="23900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2400" dirty="0">
                <a:latin typeface="Book Antiqua"/>
                <a:cs typeface="Book Antiqua"/>
              </a:rPr>
              <a:t>Little time with elder family member</a:t>
            </a:r>
          </a:p>
          <a:p>
            <a:pPr>
              <a:buFont typeface="Wingdings" charset="2"/>
              <a:buChar char="q"/>
            </a:pPr>
            <a:r>
              <a:rPr lang="en-US" sz="2400" dirty="0">
                <a:latin typeface="Book Antiqua"/>
                <a:cs typeface="Book Antiqua"/>
              </a:rPr>
              <a:t>Fearful 	of family member falling</a:t>
            </a:r>
            <a:endParaRPr lang="en-US" sz="2400" dirty="0"/>
          </a:p>
        </p:txBody>
      </p:sp>
      <p:sp>
        <p:nvSpPr>
          <p:cNvPr id="25" name="Left Brace 24"/>
          <p:cNvSpPr/>
          <p:nvPr/>
        </p:nvSpPr>
        <p:spPr>
          <a:xfrm rot="16200000">
            <a:off x="7372117" y="3187001"/>
            <a:ext cx="349447" cy="184633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3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115112" y="2696973"/>
            <a:ext cx="3650935" cy="3424710"/>
          </a:xfrm>
        </p:spPr>
        <p:txBody>
          <a:bodyPr/>
          <a:lstStyle/>
          <a:p>
            <a:r>
              <a:rPr lang="en-US" dirty="0"/>
              <a:t>Measures Gait using wireless sensor network</a:t>
            </a:r>
          </a:p>
          <a:p>
            <a:r>
              <a:rPr lang="en-US" dirty="0"/>
              <a:t>Helps Doctor/Physical Therapist monitor patients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04342" y="1741567"/>
            <a:ext cx="22572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i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SafeWalk</a:t>
            </a:r>
            <a:endParaRPr lang="en-US" sz="4400" b="1" i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0" descr="https://encrypted-tbn0.gstatic.com/images?q=tbn:ANd9GcTnLbE7b6tAxBmAgSd9Rg3FMuhEvAgmn-cayXGgV83dhjp7AwTD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3014" y="2002503"/>
            <a:ext cx="1816968" cy="406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encrypted-tbn0.gstatic.com/images?q=tbn:ANd9GcRM_o1cXokUBip9KfVCyhgzeFzv1xDrOQHDIlpv-Jeh99vMcSiqHA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93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741"/>
          <a:stretch/>
        </p:blipFill>
        <p:spPr bwMode="auto">
          <a:xfrm rot="420000">
            <a:off x="2571701" y="3725126"/>
            <a:ext cx="128078" cy="3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s://encrypted-tbn0.gstatic.com/images?q=tbn:ANd9GcRM_o1cXokUBip9KfVCyhgzeFzv1xDrOQHDIlpv-Jeh99vMcSiqHA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93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741"/>
          <a:stretch/>
        </p:blipFill>
        <p:spPr bwMode="auto">
          <a:xfrm rot="360000">
            <a:off x="2458746" y="5031400"/>
            <a:ext cx="64039" cy="3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encrypted-tbn0.gstatic.com/images?q=tbn:ANd9GcRM_o1cXokUBip9KfVCyhgzeFzv1xDrOQHDIlpv-Jeh99vMcSiqHA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93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741"/>
          <a:stretch/>
        </p:blipFill>
        <p:spPr bwMode="auto">
          <a:xfrm flipH="1">
            <a:off x="1327109" y="5006715"/>
            <a:ext cx="351428" cy="3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s://encrypted-tbn0.gstatic.com/images?q=tbn:ANd9GcRM_o1cXokUBip9KfVCyhgzeFzv1xDrOQHDIlpv-Jeh99vMcSiqHA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93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741"/>
          <a:stretch/>
        </p:blipFill>
        <p:spPr bwMode="auto">
          <a:xfrm flipH="1">
            <a:off x="1478762" y="3601778"/>
            <a:ext cx="351428" cy="3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shoe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0164" y="5941803"/>
            <a:ext cx="701202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shoe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8186" y="6000751"/>
            <a:ext cx="701202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40"/>
          <p:cNvSpPr/>
          <p:nvPr/>
        </p:nvSpPr>
        <p:spPr>
          <a:xfrm rot="3225335" flipH="1">
            <a:off x="1478860" y="6093262"/>
            <a:ext cx="274320" cy="182880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Rounded Rectangle 41"/>
          <p:cNvSpPr/>
          <p:nvPr/>
        </p:nvSpPr>
        <p:spPr>
          <a:xfrm rot="3225335" flipH="1">
            <a:off x="2382641" y="6039217"/>
            <a:ext cx="274320" cy="182880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7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644" y="5324603"/>
            <a:ext cx="3311174" cy="859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	Stride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4B594A-203C-1D4D-BF44-23B4B3DD7C12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761067"/>
            <a:ext cx="2556934" cy="3196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1745552"/>
            <a:ext cx="1930400" cy="3213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91517" y="5324603"/>
            <a:ext cx="2894081" cy="8598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	Knee extension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73610" y="5079564"/>
            <a:ext cx="564426" cy="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75420" y="4967874"/>
            <a:ext cx="0" cy="2453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327620" y="4967874"/>
            <a:ext cx="0" cy="2453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951247" y="3695700"/>
            <a:ext cx="246936" cy="772436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Moon 25"/>
          <p:cNvSpPr/>
          <p:nvPr/>
        </p:nvSpPr>
        <p:spPr>
          <a:xfrm rot="20577692">
            <a:off x="2810220" y="3817314"/>
            <a:ext cx="282458" cy="568603"/>
          </a:xfrm>
          <a:prstGeom prst="moon">
            <a:avLst>
              <a:gd name="adj" fmla="val 0"/>
            </a:avLst>
          </a:prstGeom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dirty="0"/>
              <a:t>Gait Measurement 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3400" y="6065138"/>
            <a:ext cx="8801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Gait Speed, Cadence, Double Stance Time, Swing Time, Swing Time Variability, Cadence Variability, Chair Time Rise, Ability to do Tandem Stance, Lower extremity muscle strength     </a:t>
            </a:r>
          </a:p>
        </p:txBody>
      </p:sp>
    </p:spTree>
    <p:extLst>
      <p:ext uri="{BB962C8B-B14F-4D97-AF65-F5344CB8AC3E}">
        <p14:creationId xmlns:p14="http://schemas.microsoft.com/office/powerpoint/2010/main" val="117593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8</a:t>
            </a:fld>
            <a:endParaRPr lang="en-US"/>
          </a:p>
        </p:txBody>
      </p:sp>
      <p:pic>
        <p:nvPicPr>
          <p:cNvPr id="21" name="Picture 2" descr="http://blog.center4tobaccopolicy.org/wp-content/uploads/2010/04/iStock_Hospital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29" y="1908900"/>
            <a:ext cx="2732314" cy="1920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www.takenaka.co.jp/images/uploads/img/new05_04_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43" y="4244644"/>
            <a:ext cx="2743200" cy="192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2853" y="1540228"/>
            <a:ext cx="290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Hospitals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969" y="6164884"/>
            <a:ext cx="290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Nursing Homes</a:t>
            </a:r>
          </a:p>
        </p:txBody>
      </p:sp>
      <p:pic>
        <p:nvPicPr>
          <p:cNvPr id="25" name="Picture 6" descr="http://ptclinic.com/websites/937/website/photos/gait-and-bala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54" y="3011620"/>
            <a:ext cx="2604407" cy="20783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ight Arrow 5"/>
          <p:cNvSpPr/>
          <p:nvPr/>
        </p:nvSpPr>
        <p:spPr>
          <a:xfrm>
            <a:off x="5249420" y="3864446"/>
            <a:ext cx="838199" cy="24303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16"/>
          <p:cNvSpPr/>
          <p:nvPr/>
        </p:nvSpPr>
        <p:spPr>
          <a:xfrm>
            <a:off x="3411181" y="3864446"/>
            <a:ext cx="931835" cy="24303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651574" y="2492728"/>
            <a:ext cx="235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17375E"/>
                </a:solidFill>
              </a:rPr>
              <a:t>SafeWalk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01854" y="2492728"/>
            <a:ext cx="256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Patients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722" y="2934096"/>
            <a:ext cx="909239" cy="227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9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290" y="2714626"/>
            <a:ext cx="1728765" cy="3633313"/>
            <a:chOff x="225426" y="2686050"/>
            <a:chExt cx="1860549" cy="3633313"/>
          </a:xfrm>
        </p:grpSpPr>
        <p:pic>
          <p:nvPicPr>
            <p:cNvPr id="1028" name="Picture 4" descr="https://encrypted-tbn3.gstatic.com/images?q=tbn:ANd9GcQH9dzf8_w8WOg9URIR6LhFYw3XyoYD3ed67UxfQ9E2tP9pcVv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37" b="8343"/>
            <a:stretch/>
          </p:blipFill>
          <p:spPr bwMode="auto">
            <a:xfrm>
              <a:off x="225426" y="2970989"/>
              <a:ext cx="1487488" cy="3348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357313" y="2686050"/>
              <a:ext cx="728662" cy="167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8010"/>
            <a:ext cx="7952282" cy="810872"/>
          </a:xfrm>
        </p:spPr>
        <p:txBody>
          <a:bodyPr>
            <a:normAutofit/>
          </a:bodyPr>
          <a:lstStyle/>
          <a:p>
            <a:r>
              <a:rPr lang="en-US" dirty="0"/>
              <a:t>System Configuration</a:t>
            </a:r>
          </a:p>
        </p:txBody>
      </p:sp>
      <p:sp>
        <p:nvSpPr>
          <p:cNvPr id="7" name="Rectangle 6"/>
          <p:cNvSpPr/>
          <p:nvPr/>
        </p:nvSpPr>
        <p:spPr>
          <a:xfrm rot="20520000">
            <a:off x="1392476" y="3713201"/>
            <a:ext cx="133568" cy="387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240000">
            <a:off x="1645314" y="5023434"/>
            <a:ext cx="97647" cy="339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4311" y="4427854"/>
            <a:ext cx="8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IMU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735799" y="4008754"/>
            <a:ext cx="600135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2"/>
          </p:cNvCxnSpPr>
          <p:nvPr/>
        </p:nvCxnSpPr>
        <p:spPr>
          <a:xfrm>
            <a:off x="735799" y="4797186"/>
            <a:ext cx="846787" cy="3960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 flipH="1">
            <a:off x="2370094" y="1567986"/>
            <a:ext cx="2844068" cy="2503260"/>
            <a:chOff x="-1572894" y="2208445"/>
            <a:chExt cx="4577645" cy="4068767"/>
          </a:xfrm>
        </p:grpSpPr>
        <p:pic>
          <p:nvPicPr>
            <p:cNvPr id="9" name="Picture 10" descr="https://encrypted-tbn0.gstatic.com/images?q=tbn:ANd9GcTnLbE7b6tAxBmAgSd9Rg3FMuhEvAgmn-cayXGgV83dhjp7AwTD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890" y="2208445"/>
              <a:ext cx="1726861" cy="40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1677176" y="5268112"/>
              <a:ext cx="123825" cy="4190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10990" y="3794685"/>
              <a:ext cx="123825" cy="4190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-1572894" y="2811722"/>
              <a:ext cx="295275" cy="18668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486795" y="5221602"/>
              <a:ext cx="247650" cy="4190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349535" y="3757250"/>
              <a:ext cx="247650" cy="4190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3" name="Slide Number Placeholder 6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95201D-AD8C-424C-BCA0-2C89953813C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58361"/>
          <a:stretch/>
        </p:blipFill>
        <p:spPr>
          <a:xfrm>
            <a:off x="4353775" y="3224932"/>
            <a:ext cx="693295" cy="7596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414" y="3327350"/>
            <a:ext cx="565741" cy="5091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58091" y="4037486"/>
            <a:ext cx="97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Firefly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77662" y="4033095"/>
            <a:ext cx="97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IMU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03676" y="3224932"/>
            <a:ext cx="1450450" cy="225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09889" y="3717883"/>
            <a:ext cx="1010565" cy="7047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https://encrypted-tbn2.gstatic.com/images?q=tbn:ANd9GcQihIGrt0MvFyB0svsnxcg-ZKi6yi5tVjEWHMnLd8mmz-tVlYy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720" y="1690382"/>
            <a:ext cx="666956" cy="66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6026857" y="1742975"/>
            <a:ext cx="130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Server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920054"/>
              </p:ext>
            </p:extLst>
          </p:nvPr>
        </p:nvGraphicFramePr>
        <p:xfrm>
          <a:off x="3624161" y="5233485"/>
          <a:ext cx="2105246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35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850">
                <a:tc>
                  <a:txBody>
                    <a:bodyPr/>
                    <a:lstStyle/>
                    <a:p>
                      <a:r>
                        <a:rPr lang="en-US" sz="1400" b="1" dirty="0"/>
                        <a:t>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6</a:t>
                      </a:r>
                      <a:r>
                        <a:rPr lang="en-US" sz="1400" b="0" baseline="0" dirty="0"/>
                        <a:t> EA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000">
                <a:tc>
                  <a:txBody>
                    <a:bodyPr/>
                    <a:lstStyle/>
                    <a:p>
                      <a:r>
                        <a:rPr lang="en-US" sz="1400" b="1" dirty="0"/>
                        <a:t>Firefly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baseline="0" dirty="0"/>
                        <a:t>7 EA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627">
                <a:tc>
                  <a:txBody>
                    <a:bodyPr/>
                    <a:lstStyle/>
                    <a:p>
                      <a:r>
                        <a:rPr lang="en-US" sz="1400" b="1" dirty="0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 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Rectangle 34"/>
          <p:cNvSpPr/>
          <p:nvPr/>
        </p:nvSpPr>
        <p:spPr>
          <a:xfrm rot="18226994">
            <a:off x="1929653" y="6056445"/>
            <a:ext cx="97647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sho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50333" y="3974518"/>
            <a:ext cx="559312" cy="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/>
          <p:cNvCxnSpPr>
            <a:endCxn id="35" idx="0"/>
          </p:cNvCxnSpPr>
          <p:nvPr/>
        </p:nvCxnSpPr>
        <p:spPr>
          <a:xfrm>
            <a:off x="726614" y="5019260"/>
            <a:ext cx="1175863" cy="10777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Image result for sho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01628" y="3916874"/>
            <a:ext cx="559312" cy="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/>
          <p:cNvSpPr/>
          <p:nvPr/>
        </p:nvSpPr>
        <p:spPr>
          <a:xfrm rot="3225335" flipH="1">
            <a:off x="2623017" y="4025713"/>
            <a:ext cx="183453" cy="1148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3225335" flipH="1">
            <a:off x="3165157" y="4013223"/>
            <a:ext cx="183453" cy="1148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370094" y="4427855"/>
            <a:ext cx="1139551" cy="192008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1627837" y="2543901"/>
            <a:ext cx="910197" cy="120457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234051" y="2097324"/>
            <a:ext cx="434366" cy="1096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4826244" y="2112307"/>
            <a:ext cx="217408" cy="1067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 48"/>
          <p:cNvSpPr/>
          <p:nvPr/>
        </p:nvSpPr>
        <p:spPr>
          <a:xfrm>
            <a:off x="5238750" y="1955773"/>
            <a:ext cx="279400" cy="64119"/>
          </a:xfrm>
          <a:custGeom>
            <a:avLst/>
            <a:gdLst>
              <a:gd name="connsiteX0" fmla="*/ 0 w 279400"/>
              <a:gd name="connsiteY0" fmla="*/ 57177 h 64119"/>
              <a:gd name="connsiteX1" fmla="*/ 101600 w 279400"/>
              <a:gd name="connsiteY1" fmla="*/ 27 h 64119"/>
              <a:gd name="connsiteX2" fmla="*/ 158750 w 279400"/>
              <a:gd name="connsiteY2" fmla="*/ 63527 h 64119"/>
              <a:gd name="connsiteX3" fmla="*/ 279400 w 279400"/>
              <a:gd name="connsiteY3" fmla="*/ 31777 h 6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" h="64119">
                <a:moveTo>
                  <a:pt x="0" y="57177"/>
                </a:moveTo>
                <a:cubicBezTo>
                  <a:pt x="37571" y="28073"/>
                  <a:pt x="75142" y="-1031"/>
                  <a:pt x="101600" y="27"/>
                </a:cubicBezTo>
                <a:cubicBezTo>
                  <a:pt x="128058" y="1085"/>
                  <a:pt x="129117" y="58235"/>
                  <a:pt x="158750" y="63527"/>
                </a:cubicBezTo>
                <a:cubicBezTo>
                  <a:pt x="188383" y="68819"/>
                  <a:pt x="254000" y="37069"/>
                  <a:pt x="279400" y="31777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625" y="2206448"/>
            <a:ext cx="2198774" cy="25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Deloitte">
      <a:dk1>
        <a:srgbClr val="002776"/>
      </a:dk1>
      <a:lt1>
        <a:srgbClr val="FFFFFF"/>
      </a:lt1>
      <a:dk2>
        <a:srgbClr val="002776"/>
      </a:dk2>
      <a:lt2>
        <a:srgbClr val="FFFFFF"/>
      </a:lt2>
      <a:accent1>
        <a:srgbClr val="002776"/>
      </a:accent1>
      <a:accent2>
        <a:srgbClr val="92D4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C9DD03"/>
      </a:accent6>
      <a:hlink>
        <a:srgbClr val="00A1DE"/>
      </a:hlink>
      <a:folHlink>
        <a:srgbClr val="72C7E7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4590</TotalTime>
  <Words>1324</Words>
  <Application>Microsoft Office PowerPoint</Application>
  <PresentationFormat>On-screen Show (4:3)</PresentationFormat>
  <Paragraphs>399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华文仿宋</vt:lpstr>
      <vt:lpstr>Arial</vt:lpstr>
      <vt:lpstr>Book Antiqua</vt:lpstr>
      <vt:lpstr>Calibri</vt:lpstr>
      <vt:lpstr>Cambria Math</vt:lpstr>
      <vt:lpstr>Tw Cen MT</vt:lpstr>
      <vt:lpstr>Wingdings</vt:lpstr>
      <vt:lpstr>Wingdings 2</vt:lpstr>
      <vt:lpstr>Median</vt:lpstr>
      <vt:lpstr>   Mengwen He &lt;mengwenh@andrew.cmu.edu&gt; Emily ruppel &lt;eruppel@andrew.cmu.edu&gt; Iljoo Baek &lt;ibaek@andrew.cmu.edu&gt;</vt:lpstr>
      <vt:lpstr>Agenda</vt:lpstr>
      <vt:lpstr>Problem</vt:lpstr>
      <vt:lpstr>Problem</vt:lpstr>
      <vt:lpstr>Problem</vt:lpstr>
      <vt:lpstr>Solution</vt:lpstr>
      <vt:lpstr>PowerPoint Presentation</vt:lpstr>
      <vt:lpstr>Use Case</vt:lpstr>
      <vt:lpstr>System Configuration</vt:lpstr>
      <vt:lpstr>9-Axis IMUs Devices</vt:lpstr>
      <vt:lpstr>IMU Data Process</vt:lpstr>
      <vt:lpstr>Multiple IMUs Calibration</vt:lpstr>
      <vt:lpstr>Calibration Method</vt:lpstr>
      <vt:lpstr>Calibration Method</vt:lpstr>
      <vt:lpstr>Calibration Method</vt:lpstr>
      <vt:lpstr>Data Communication</vt:lpstr>
      <vt:lpstr>Gait Data Analysis</vt:lpstr>
      <vt:lpstr>Fabrication</vt:lpstr>
      <vt:lpstr>Visualization</vt:lpstr>
      <vt:lpstr>Operating system</vt:lpstr>
      <vt:lpstr>Intermediate Demo </vt:lpstr>
      <vt:lpstr>Intermediate Demo </vt:lpstr>
      <vt:lpstr>Final Demo </vt:lpstr>
      <vt:lpstr>Final Demo </vt:lpstr>
      <vt:lpstr>Role &amp; Responsibility</vt:lpstr>
      <vt:lpstr>Schedule</vt:lpstr>
      <vt:lpstr>Project Website</vt:lpstr>
      <vt:lpstr>Reference</vt:lpstr>
      <vt:lpstr>Q&amp;A</vt:lpstr>
      <vt:lpstr>Appendix : Bandwidth</vt:lpstr>
      <vt:lpstr>Appendix : Battery</vt:lpstr>
      <vt:lpstr>Appendix : Purchase List</vt:lpstr>
      <vt:lpstr>Appendix : Use Case Example</vt:lpstr>
      <vt:lpstr>Appendix : Biz Model</vt:lpstr>
      <vt:lpstr>Appendix : Biz Model</vt:lpstr>
      <vt:lpstr>Appendix : Competitor </vt:lpstr>
    </vt:vector>
  </TitlesOfParts>
  <Company>Carnegie Mellon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matt alvarado, arjit arora,  il joo baek, raumi sidki</dc:title>
  <dc:creator>Arjit Arora</dc:creator>
  <cp:lastModifiedBy>iljoo</cp:lastModifiedBy>
  <cp:revision>221</cp:revision>
  <dcterms:created xsi:type="dcterms:W3CDTF">2012-12-13T22:39:27Z</dcterms:created>
  <dcterms:modified xsi:type="dcterms:W3CDTF">2017-03-08T17:56:41Z</dcterms:modified>
</cp:coreProperties>
</file>